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40"/>
  </p:notesMasterIdLst>
  <p:sldIdLst>
    <p:sldId id="256" r:id="rId2"/>
    <p:sldId id="258" r:id="rId3"/>
    <p:sldId id="325" r:id="rId4"/>
    <p:sldId id="326" r:id="rId5"/>
    <p:sldId id="327" r:id="rId6"/>
    <p:sldId id="328" r:id="rId7"/>
    <p:sldId id="332" r:id="rId8"/>
    <p:sldId id="329" r:id="rId9"/>
    <p:sldId id="259" r:id="rId10"/>
    <p:sldId id="260" r:id="rId11"/>
    <p:sldId id="261" r:id="rId12"/>
    <p:sldId id="262" r:id="rId13"/>
    <p:sldId id="263" r:id="rId14"/>
    <p:sldId id="264" r:id="rId15"/>
    <p:sldId id="265" r:id="rId16"/>
    <p:sldId id="266" r:id="rId17"/>
    <p:sldId id="267" r:id="rId18"/>
    <p:sldId id="268" r:id="rId19"/>
    <p:sldId id="271" r:id="rId20"/>
    <p:sldId id="272" r:id="rId21"/>
    <p:sldId id="273" r:id="rId22"/>
    <p:sldId id="274" r:id="rId23"/>
    <p:sldId id="276" r:id="rId24"/>
    <p:sldId id="277" r:id="rId25"/>
    <p:sldId id="278" r:id="rId26"/>
    <p:sldId id="279" r:id="rId27"/>
    <p:sldId id="303" r:id="rId28"/>
    <p:sldId id="304" r:id="rId29"/>
    <p:sldId id="305" r:id="rId30"/>
    <p:sldId id="306" r:id="rId31"/>
    <p:sldId id="285" r:id="rId32"/>
    <p:sldId id="298" r:id="rId33"/>
    <p:sldId id="299" r:id="rId34"/>
    <p:sldId id="309" r:id="rId35"/>
    <p:sldId id="316" r:id="rId36"/>
    <p:sldId id="330" r:id="rId37"/>
    <p:sldId id="331" r:id="rId38"/>
    <p:sldId id="32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3A7CB-63D4-492B-B30C-ED9CC15DCCA3}"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07CAB-08F4-4E0E-AB17-E27DE47A9EAE}" type="slidenum">
              <a:rPr lang="en-US" smtClean="0"/>
              <a:t>‹#›</a:t>
            </a:fld>
            <a:endParaRPr lang="en-US"/>
          </a:p>
        </p:txBody>
      </p:sp>
    </p:spTree>
    <p:extLst>
      <p:ext uri="{BB962C8B-B14F-4D97-AF65-F5344CB8AC3E}">
        <p14:creationId xmlns:p14="http://schemas.microsoft.com/office/powerpoint/2010/main" val="6583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12B511-C07C-4CEF-A4D6-611D3F49A87F}" type="slidenum">
              <a:rPr lang="en-US"/>
              <a:pPr eaLnBrk="1" hangingPunct="1"/>
              <a:t>13</a:t>
            </a:fld>
            <a:endParaRPr lang="en-US"/>
          </a:p>
        </p:txBody>
      </p:sp>
    </p:spTree>
    <p:extLst>
      <p:ext uri="{BB962C8B-B14F-4D97-AF65-F5344CB8AC3E}">
        <p14:creationId xmlns:p14="http://schemas.microsoft.com/office/powerpoint/2010/main" val="214009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398568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147802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B4213-D29E-45E1-9538-5A32F90A95D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879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380216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B4213-D29E-45E1-9538-5A32F90A95D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8425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417680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233081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285744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FA850A84-1532-465C-99C3-1A43247389DE}" type="slidenum">
              <a:rPr lang="en-US"/>
              <a:pPr/>
              <a:t>‹#›</a:t>
            </a:fld>
            <a:endParaRPr lang="en-US"/>
          </a:p>
        </p:txBody>
      </p:sp>
    </p:spTree>
    <p:extLst>
      <p:ext uri="{BB962C8B-B14F-4D97-AF65-F5344CB8AC3E}">
        <p14:creationId xmlns:p14="http://schemas.microsoft.com/office/powerpoint/2010/main" val="942180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127579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46B399-7247-4C7B-8572-738DC4F207F0}"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69508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9662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46B399-7247-4C7B-8572-738DC4F207F0}"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355367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46B399-7247-4C7B-8572-738DC4F207F0}"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343842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6B399-7247-4C7B-8572-738DC4F207F0}"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79986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77814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46B399-7247-4C7B-8572-738DC4F207F0}"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B4213-D29E-45E1-9538-5A32F90A95DC}" type="slidenum">
              <a:rPr lang="en-US" smtClean="0"/>
              <a:t>‹#›</a:t>
            </a:fld>
            <a:endParaRPr lang="en-US"/>
          </a:p>
        </p:txBody>
      </p:sp>
    </p:spTree>
    <p:extLst>
      <p:ext uri="{BB962C8B-B14F-4D97-AF65-F5344CB8AC3E}">
        <p14:creationId xmlns:p14="http://schemas.microsoft.com/office/powerpoint/2010/main" val="48802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46B399-7247-4C7B-8572-738DC4F207F0}" type="datetimeFigureOut">
              <a:rPr lang="en-US" smtClean="0"/>
              <a:t>5/3/2025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6B4213-D29E-45E1-9538-5A32F90A95DC}" type="slidenum">
              <a:rPr lang="en-US" smtClean="0"/>
              <a:t>‹#›</a:t>
            </a:fld>
            <a:endParaRPr lang="en-US"/>
          </a:p>
        </p:txBody>
      </p:sp>
    </p:spTree>
    <p:extLst>
      <p:ext uri="{BB962C8B-B14F-4D97-AF65-F5344CB8AC3E}">
        <p14:creationId xmlns:p14="http://schemas.microsoft.com/office/powerpoint/2010/main" val="206255545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C13D-D189-4122-B03C-672CA7A74E3D}"/>
              </a:ext>
            </a:extLst>
          </p:cNvPr>
          <p:cNvSpPr>
            <a:spLocks noGrp="1"/>
          </p:cNvSpPr>
          <p:nvPr>
            <p:ph type="ctrTitle"/>
          </p:nvPr>
        </p:nvSpPr>
        <p:spPr>
          <a:xfrm>
            <a:off x="848750" y="868362"/>
            <a:ext cx="5101674" cy="2387600"/>
          </a:xfrm>
        </p:spPr>
        <p:txBody>
          <a:bodyPr>
            <a:normAutofit fontScale="90000"/>
          </a:bodyPr>
          <a:lstStyle/>
          <a:p>
            <a:r>
              <a:rPr lang="en-US" dirty="0">
                <a:solidFill>
                  <a:srgbClr val="0000FF"/>
                </a:solidFill>
              </a:rPr>
              <a:t>Software Development Life Cycle (SDLC)</a:t>
            </a:r>
          </a:p>
        </p:txBody>
      </p:sp>
      <p:sp>
        <p:nvSpPr>
          <p:cNvPr id="6" name="Pentagon 5"/>
          <p:cNvSpPr/>
          <p:nvPr/>
        </p:nvSpPr>
        <p:spPr>
          <a:xfrm>
            <a:off x="0" y="5911273"/>
            <a:ext cx="3823855" cy="803563"/>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94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0412.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85455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66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318605" y="624110"/>
            <a:ext cx="8911687" cy="1280890"/>
          </a:xfrm>
        </p:spPr>
        <p:txBody>
          <a:bodyPr/>
          <a:lstStyle/>
          <a:p>
            <a:pPr>
              <a:defRPr/>
            </a:pPr>
            <a:r>
              <a:rPr lang="en-US" b="1" dirty="0">
                <a:solidFill>
                  <a:srgbClr val="C00000"/>
                </a:solidFill>
              </a:rPr>
              <a:t>Waterfall </a:t>
            </a:r>
            <a:r>
              <a:rPr lang="en-US" b="1" dirty="0" smtClean="0">
                <a:solidFill>
                  <a:srgbClr val="C00000"/>
                </a:solidFill>
              </a:rPr>
              <a:t>Strengths </a:t>
            </a:r>
            <a:r>
              <a:rPr lang="en-US" dirty="0" smtClean="0">
                <a:solidFill>
                  <a:srgbClr val="002060"/>
                </a:solidFill>
              </a:rPr>
              <a:t>(Small Projects)</a:t>
            </a:r>
            <a:endParaRPr lang="en-US" dirty="0">
              <a:solidFill>
                <a:srgbClr val="002060"/>
              </a:solidFill>
            </a:endParaRPr>
          </a:p>
        </p:txBody>
      </p:sp>
      <p:sp>
        <p:nvSpPr>
          <p:cNvPr id="15363" name="Rectangle 3"/>
          <p:cNvSpPr>
            <a:spLocks noGrp="1" noChangeArrowheads="1"/>
          </p:cNvSpPr>
          <p:nvPr>
            <p:ph idx="1"/>
          </p:nvPr>
        </p:nvSpPr>
        <p:spPr>
          <a:xfrm>
            <a:off x="2397760" y="1574800"/>
            <a:ext cx="9106852" cy="4336422"/>
          </a:xfrm>
        </p:spPr>
        <p:txBody>
          <a:bodyPr>
            <a:normAutofit/>
          </a:bodyPr>
          <a:lstStyle/>
          <a:p>
            <a:pPr eaLnBrk="1" hangingPunct="1"/>
            <a:r>
              <a:rPr lang="en-US" sz="2800" b="1" dirty="0" smtClean="0">
                <a:solidFill>
                  <a:srgbClr val="002060"/>
                </a:solidFill>
              </a:rPr>
              <a:t>Easy to understand</a:t>
            </a:r>
            <a:r>
              <a:rPr lang="en-US" sz="2800" dirty="0" smtClean="0">
                <a:solidFill>
                  <a:srgbClr val="0000FF"/>
                </a:solidFill>
              </a:rPr>
              <a:t>, </a:t>
            </a:r>
            <a:r>
              <a:rPr lang="en-US" sz="2800" dirty="0" smtClean="0"/>
              <a:t>easy to use</a:t>
            </a:r>
          </a:p>
          <a:p>
            <a:pPr eaLnBrk="1" hangingPunct="1"/>
            <a:r>
              <a:rPr lang="en-US" sz="2800" b="1" dirty="0" smtClean="0">
                <a:solidFill>
                  <a:srgbClr val="002060"/>
                </a:solidFill>
              </a:rPr>
              <a:t>Provides </a:t>
            </a:r>
            <a:r>
              <a:rPr lang="en-US" sz="2800" b="1" dirty="0">
                <a:solidFill>
                  <a:srgbClr val="002060"/>
                </a:solidFill>
              </a:rPr>
              <a:t>structure </a:t>
            </a:r>
            <a:r>
              <a:rPr lang="en-US" sz="2800" dirty="0"/>
              <a:t>to i</a:t>
            </a:r>
            <a:r>
              <a:rPr lang="en-US" sz="2800" dirty="0" smtClean="0"/>
              <a:t>nexperienced </a:t>
            </a:r>
            <a:r>
              <a:rPr lang="en-US" sz="2800" dirty="0"/>
              <a:t>staff</a:t>
            </a:r>
          </a:p>
          <a:p>
            <a:pPr eaLnBrk="1" hangingPunct="1"/>
            <a:r>
              <a:rPr lang="en-US" sz="2800" b="1" dirty="0">
                <a:solidFill>
                  <a:srgbClr val="002060"/>
                </a:solidFill>
              </a:rPr>
              <a:t>Milestones are well understood</a:t>
            </a:r>
          </a:p>
          <a:p>
            <a:pPr eaLnBrk="1" hangingPunct="1"/>
            <a:r>
              <a:rPr lang="en-US" sz="2800" dirty="0"/>
              <a:t>Sets </a:t>
            </a:r>
            <a:r>
              <a:rPr lang="en-US" sz="2800" b="1" dirty="0">
                <a:solidFill>
                  <a:srgbClr val="002060"/>
                </a:solidFill>
              </a:rPr>
              <a:t>requirements stability</a:t>
            </a:r>
          </a:p>
          <a:p>
            <a:pPr eaLnBrk="1" hangingPunct="1"/>
            <a:r>
              <a:rPr lang="en-US" sz="2800" dirty="0"/>
              <a:t>Good for </a:t>
            </a:r>
            <a:r>
              <a:rPr lang="en-US" sz="2800" b="1" dirty="0">
                <a:solidFill>
                  <a:srgbClr val="002060"/>
                </a:solidFill>
              </a:rPr>
              <a:t>management control </a:t>
            </a:r>
            <a:r>
              <a:rPr lang="en-US" sz="2800" dirty="0"/>
              <a:t>(plan, staff, track)</a:t>
            </a:r>
          </a:p>
          <a:p>
            <a:pPr eaLnBrk="1" hangingPunct="1"/>
            <a:r>
              <a:rPr lang="en-US" sz="2800" dirty="0"/>
              <a:t>Works well when </a:t>
            </a:r>
            <a:r>
              <a:rPr lang="en-US" sz="2800" b="1" dirty="0">
                <a:solidFill>
                  <a:srgbClr val="002060"/>
                </a:solidFill>
              </a:rPr>
              <a:t>quality is more important</a:t>
            </a:r>
            <a:r>
              <a:rPr lang="en-US" sz="2800" b="1" dirty="0">
                <a:solidFill>
                  <a:srgbClr val="0000FF"/>
                </a:solidFill>
              </a:rPr>
              <a:t> </a:t>
            </a:r>
            <a:r>
              <a:rPr lang="en-US" sz="2800" dirty="0"/>
              <a:t>than cost or schedule</a:t>
            </a:r>
          </a:p>
          <a:p>
            <a:pPr eaLnBrk="1" hangingPunct="1"/>
            <a:endParaRPr lang="en-US" sz="2800" dirty="0"/>
          </a:p>
          <a:p>
            <a:pPr eaLnBrk="1" hangingPunct="1"/>
            <a:endParaRPr lang="en-US" sz="3600" dirty="0"/>
          </a:p>
          <a:p>
            <a:pPr eaLnBrk="1" hangingPunct="1"/>
            <a:endParaRPr lang="en-US" sz="2800" dirty="0"/>
          </a:p>
          <a:p>
            <a:pPr eaLnBrk="1" hangingPunct="1"/>
            <a:endParaRPr lang="en-US" sz="2800" dirty="0"/>
          </a:p>
        </p:txBody>
      </p:sp>
    </p:spTree>
    <p:extLst>
      <p:ext uri="{BB962C8B-B14F-4D97-AF65-F5344CB8AC3E}">
        <p14:creationId xmlns:p14="http://schemas.microsoft.com/office/powerpoint/2010/main" val="26949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592925" y="624110"/>
            <a:ext cx="8911687" cy="788130"/>
          </a:xfrm>
        </p:spPr>
        <p:txBody>
          <a:bodyPr/>
          <a:lstStyle/>
          <a:p>
            <a:pPr>
              <a:defRPr/>
            </a:pPr>
            <a:r>
              <a:rPr lang="en-US" b="1" dirty="0">
                <a:solidFill>
                  <a:srgbClr val="C00000"/>
                </a:solidFill>
              </a:rPr>
              <a:t>Waterfall </a:t>
            </a:r>
            <a:r>
              <a:rPr lang="en-US" b="1" dirty="0" smtClean="0">
                <a:solidFill>
                  <a:srgbClr val="C00000"/>
                </a:solidFill>
              </a:rPr>
              <a:t>Deficiencies </a:t>
            </a:r>
            <a:r>
              <a:rPr lang="en-US" dirty="0" smtClean="0">
                <a:solidFill>
                  <a:srgbClr val="002060"/>
                </a:solidFill>
              </a:rPr>
              <a:t>(No Feedback)</a:t>
            </a:r>
            <a:endParaRPr lang="en-US" dirty="0">
              <a:solidFill>
                <a:srgbClr val="002060"/>
              </a:solidFill>
            </a:endParaRPr>
          </a:p>
        </p:txBody>
      </p:sp>
      <p:sp>
        <p:nvSpPr>
          <p:cNvPr id="16387" name="Rectangle 3"/>
          <p:cNvSpPr>
            <a:spLocks noGrp="1" noChangeArrowheads="1"/>
          </p:cNvSpPr>
          <p:nvPr>
            <p:ph idx="1"/>
          </p:nvPr>
        </p:nvSpPr>
        <p:spPr>
          <a:xfrm>
            <a:off x="2589212" y="1605280"/>
            <a:ext cx="9491028" cy="4551680"/>
          </a:xfrm>
        </p:spPr>
        <p:txBody>
          <a:bodyPr>
            <a:noAutofit/>
          </a:bodyPr>
          <a:lstStyle/>
          <a:p>
            <a:pPr eaLnBrk="1" hangingPunct="1">
              <a:lnSpc>
                <a:spcPct val="90000"/>
              </a:lnSpc>
            </a:pPr>
            <a:r>
              <a:rPr lang="en-US" sz="2800" dirty="0"/>
              <a:t>All </a:t>
            </a:r>
            <a:r>
              <a:rPr lang="en-US" sz="2800" b="1" dirty="0">
                <a:solidFill>
                  <a:srgbClr val="002060"/>
                </a:solidFill>
              </a:rPr>
              <a:t>requirements must be known </a:t>
            </a:r>
            <a:r>
              <a:rPr lang="en-US" sz="2800" dirty="0"/>
              <a:t>upfront</a:t>
            </a:r>
          </a:p>
          <a:p>
            <a:pPr eaLnBrk="1" hangingPunct="1">
              <a:lnSpc>
                <a:spcPct val="90000"/>
              </a:lnSpc>
            </a:pPr>
            <a:r>
              <a:rPr lang="en-US" sz="2800" dirty="0"/>
              <a:t>Deliverables created for each phase are considered frozen – </a:t>
            </a:r>
            <a:r>
              <a:rPr lang="en-US" sz="2800" b="1" dirty="0">
                <a:solidFill>
                  <a:srgbClr val="002060"/>
                </a:solidFill>
              </a:rPr>
              <a:t>inhibits flexibility</a:t>
            </a:r>
          </a:p>
          <a:p>
            <a:pPr eaLnBrk="1" hangingPunct="1">
              <a:lnSpc>
                <a:spcPct val="90000"/>
              </a:lnSpc>
            </a:pPr>
            <a:r>
              <a:rPr lang="en-US" sz="2800" dirty="0"/>
              <a:t>Can give a </a:t>
            </a:r>
            <a:r>
              <a:rPr lang="en-US" sz="2800" b="1" dirty="0">
                <a:solidFill>
                  <a:srgbClr val="002060"/>
                </a:solidFill>
              </a:rPr>
              <a:t>false impression of progress</a:t>
            </a:r>
          </a:p>
          <a:p>
            <a:pPr eaLnBrk="1" hangingPunct="1">
              <a:lnSpc>
                <a:spcPct val="90000"/>
              </a:lnSpc>
            </a:pPr>
            <a:r>
              <a:rPr lang="en-US" sz="2800" b="1" dirty="0">
                <a:solidFill>
                  <a:srgbClr val="002060"/>
                </a:solidFill>
              </a:rPr>
              <a:t>Does not reflect problem-solving nature </a:t>
            </a:r>
            <a:r>
              <a:rPr lang="en-US" sz="2800" dirty="0"/>
              <a:t>of software development – iterations of phases</a:t>
            </a:r>
          </a:p>
          <a:p>
            <a:pPr eaLnBrk="1" hangingPunct="1">
              <a:lnSpc>
                <a:spcPct val="90000"/>
              </a:lnSpc>
            </a:pPr>
            <a:r>
              <a:rPr lang="en-US" sz="2800" dirty="0"/>
              <a:t>Integration is </a:t>
            </a:r>
            <a:r>
              <a:rPr lang="en-US" sz="2800" b="1" dirty="0">
                <a:solidFill>
                  <a:srgbClr val="002060"/>
                </a:solidFill>
              </a:rPr>
              <a:t>one big bang at the end</a:t>
            </a:r>
          </a:p>
          <a:p>
            <a:pPr eaLnBrk="1" hangingPunct="1">
              <a:lnSpc>
                <a:spcPct val="90000"/>
              </a:lnSpc>
            </a:pPr>
            <a:r>
              <a:rPr lang="en-US" sz="2800" b="1" dirty="0">
                <a:solidFill>
                  <a:srgbClr val="002060"/>
                </a:solidFill>
              </a:rPr>
              <a:t>Little opportunity for customer </a:t>
            </a:r>
            <a:r>
              <a:rPr lang="en-US" sz="2800" dirty="0"/>
              <a:t>to preview the system (until it may be too late)</a:t>
            </a:r>
          </a:p>
          <a:p>
            <a:pPr eaLnBrk="1" hangingPunct="1">
              <a:lnSpc>
                <a:spcPct val="90000"/>
              </a:lnSpc>
            </a:pPr>
            <a:endParaRPr lang="en-US" sz="2800" dirty="0"/>
          </a:p>
        </p:txBody>
      </p:sp>
    </p:spTree>
    <p:extLst>
      <p:ext uri="{BB962C8B-B14F-4D97-AF65-F5344CB8AC3E}">
        <p14:creationId xmlns:p14="http://schemas.microsoft.com/office/powerpoint/2010/main" val="228902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277965" y="441230"/>
            <a:ext cx="8911687" cy="1280890"/>
          </a:xfrm>
        </p:spPr>
        <p:txBody>
          <a:bodyPr/>
          <a:lstStyle/>
          <a:p>
            <a:pPr>
              <a:defRPr/>
            </a:pPr>
            <a:r>
              <a:rPr lang="en-US" b="1" dirty="0">
                <a:solidFill>
                  <a:srgbClr val="C00000"/>
                </a:solidFill>
              </a:rPr>
              <a:t>When to use the Waterfall Model</a:t>
            </a:r>
          </a:p>
        </p:txBody>
      </p:sp>
      <p:sp>
        <p:nvSpPr>
          <p:cNvPr id="425987" name="Rectangle 3"/>
          <p:cNvSpPr>
            <a:spLocks noGrp="1" noChangeArrowheads="1"/>
          </p:cNvSpPr>
          <p:nvPr>
            <p:ph idx="1"/>
          </p:nvPr>
        </p:nvSpPr>
        <p:spPr>
          <a:xfrm>
            <a:off x="2194560" y="1371600"/>
            <a:ext cx="8016240" cy="4984750"/>
          </a:xfrm>
        </p:spPr>
        <p:txBody>
          <a:bodyPr>
            <a:normAutofit/>
          </a:bodyPr>
          <a:lstStyle/>
          <a:p>
            <a:pPr marL="411480">
              <a:buFont typeface="Wingdings"/>
              <a:buChar char=""/>
              <a:defRPr/>
            </a:pPr>
            <a:r>
              <a:rPr lang="en-US" sz="2400" dirty="0"/>
              <a:t>Requirements are very </a:t>
            </a:r>
            <a:r>
              <a:rPr lang="en-US" sz="2400" dirty="0">
                <a:solidFill>
                  <a:srgbClr val="0000FF"/>
                </a:solidFill>
              </a:rPr>
              <a:t>well known</a:t>
            </a:r>
          </a:p>
          <a:p>
            <a:pPr marL="411480">
              <a:buFont typeface="Wingdings"/>
              <a:buChar char=""/>
              <a:defRPr/>
            </a:pPr>
            <a:r>
              <a:rPr lang="en-US" sz="2400" dirty="0"/>
              <a:t>Product definition is </a:t>
            </a:r>
            <a:r>
              <a:rPr lang="en-US" sz="2400" dirty="0">
                <a:solidFill>
                  <a:srgbClr val="0000FF"/>
                </a:solidFill>
              </a:rPr>
              <a:t>stable</a:t>
            </a:r>
          </a:p>
          <a:p>
            <a:pPr marL="411480">
              <a:buFont typeface="Wingdings"/>
              <a:buChar char=""/>
              <a:defRPr/>
            </a:pPr>
            <a:r>
              <a:rPr lang="en-US" sz="2400" dirty="0"/>
              <a:t>Technology is </a:t>
            </a:r>
            <a:r>
              <a:rPr lang="en-US" sz="2400" dirty="0">
                <a:solidFill>
                  <a:srgbClr val="0000FF"/>
                </a:solidFill>
              </a:rPr>
              <a:t>understood</a:t>
            </a:r>
          </a:p>
          <a:p>
            <a:pPr marL="411480">
              <a:buFont typeface="Wingdings"/>
              <a:buChar char=""/>
              <a:defRPr/>
            </a:pPr>
            <a:r>
              <a:rPr lang="en-US" sz="2400" dirty="0"/>
              <a:t>New </a:t>
            </a:r>
            <a:r>
              <a:rPr lang="en-US" sz="2400" dirty="0">
                <a:solidFill>
                  <a:srgbClr val="0000FF"/>
                </a:solidFill>
              </a:rPr>
              <a:t>version of an existing product</a:t>
            </a:r>
          </a:p>
          <a:p>
            <a:pPr marL="411480">
              <a:buFont typeface="Wingdings"/>
              <a:buChar char=""/>
              <a:defRPr/>
            </a:pPr>
            <a:r>
              <a:rPr lang="en-US" sz="2400" dirty="0">
                <a:solidFill>
                  <a:srgbClr val="0000FF"/>
                </a:solidFill>
              </a:rPr>
              <a:t>Porting an existing product </a:t>
            </a:r>
            <a:r>
              <a:rPr lang="en-US" sz="2400" dirty="0"/>
              <a:t>to a new platform.</a:t>
            </a:r>
          </a:p>
          <a:p>
            <a:pPr marL="411480">
              <a:buFont typeface="Wingdings"/>
              <a:buChar char=""/>
              <a:defRPr/>
            </a:pPr>
            <a:endParaRPr lang="en-US" sz="2400" dirty="0"/>
          </a:p>
          <a:p>
            <a:pPr marL="740664" lvl="1">
              <a:buSzPct val="75000"/>
              <a:buFont typeface="Wingdings"/>
              <a:buChar char=""/>
              <a:defRPr/>
            </a:pPr>
            <a:r>
              <a:rPr lang="en-US" sz="2000" dirty="0"/>
              <a:t>High risk for new systems because of specification and </a:t>
            </a:r>
            <a:br>
              <a:rPr lang="en-US" sz="2000" dirty="0"/>
            </a:br>
            <a:r>
              <a:rPr lang="en-US" sz="2000" dirty="0"/>
              <a:t>design problems.</a:t>
            </a:r>
          </a:p>
          <a:p>
            <a:pPr marL="740664" lvl="1">
              <a:buSzPct val="75000"/>
              <a:buFont typeface="Wingdings"/>
              <a:buChar char=""/>
              <a:defRPr/>
            </a:pPr>
            <a:r>
              <a:rPr lang="en-US" sz="2000" dirty="0"/>
              <a:t>Low risk for well-understood developments using familiar technology.</a:t>
            </a:r>
          </a:p>
          <a:p>
            <a:pPr marL="411480">
              <a:buFont typeface="Wingdings"/>
              <a:buChar char=""/>
              <a:defRPr/>
            </a:pPr>
            <a:endParaRPr lang="en-US" sz="2400" dirty="0"/>
          </a:p>
        </p:txBody>
      </p:sp>
    </p:spTree>
    <p:extLst>
      <p:ext uri="{BB962C8B-B14F-4D97-AF65-F5344CB8AC3E}">
        <p14:creationId xmlns:p14="http://schemas.microsoft.com/office/powerpoint/2010/main" val="34170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45" y="281575"/>
            <a:ext cx="8911687" cy="798290"/>
          </a:xfrm>
        </p:spPr>
        <p:txBody>
          <a:bodyPr/>
          <a:lstStyle/>
          <a:p>
            <a:pPr>
              <a:defRPr/>
            </a:pPr>
            <a:r>
              <a:rPr lang="en-US" b="1" dirty="0" smtClean="0">
                <a:solidFill>
                  <a:srgbClr val="C00000"/>
                </a:solidFill>
              </a:rPr>
              <a:t>Prototyping: </a:t>
            </a:r>
            <a:r>
              <a:rPr lang="en-US" b="1" dirty="0">
                <a:solidFill>
                  <a:srgbClr val="C00000"/>
                </a:solidFill>
              </a:rPr>
              <a:t>Basic Steps</a:t>
            </a:r>
          </a:p>
        </p:txBody>
      </p:sp>
      <p:sp>
        <p:nvSpPr>
          <p:cNvPr id="3" name="Content Placeholder 2"/>
          <p:cNvSpPr>
            <a:spLocks noGrp="1"/>
          </p:cNvSpPr>
          <p:nvPr>
            <p:ph idx="1"/>
          </p:nvPr>
        </p:nvSpPr>
        <p:spPr>
          <a:xfrm>
            <a:off x="174845" y="1201785"/>
            <a:ext cx="9144000" cy="4805680"/>
          </a:xfrm>
        </p:spPr>
        <p:txBody>
          <a:bodyPr>
            <a:noAutofit/>
          </a:bodyPr>
          <a:lstStyle/>
          <a:p>
            <a:pPr marL="411480">
              <a:buFont typeface="Wingdings"/>
              <a:buChar char=""/>
              <a:defRPr/>
            </a:pPr>
            <a:r>
              <a:rPr lang="en-US" sz="2800" dirty="0">
                <a:solidFill>
                  <a:srgbClr val="C00000"/>
                </a:solidFill>
                <a:latin typeface="Arial" panose="020B0604020202020204" pitchFamily="34" charset="0"/>
                <a:cs typeface="Arial" panose="020B0604020202020204" pitchFamily="34" charset="0"/>
              </a:rPr>
              <a:t>Identify basic requirements</a:t>
            </a:r>
          </a:p>
          <a:p>
            <a:pPr marL="740664" lvl="1">
              <a:buFont typeface="Wingdings"/>
              <a:buChar char=""/>
              <a:defRPr/>
            </a:pPr>
            <a:r>
              <a:rPr lang="en-US" sz="2400" dirty="0">
                <a:solidFill>
                  <a:schemeClr val="tx1"/>
                </a:solidFill>
                <a:latin typeface="Arial" panose="020B0604020202020204" pitchFamily="34" charset="0"/>
                <a:cs typeface="Arial" panose="020B0604020202020204" pitchFamily="34" charset="0"/>
              </a:rPr>
              <a:t>Including input and output info</a:t>
            </a:r>
          </a:p>
          <a:p>
            <a:pPr marL="740664" lvl="1">
              <a:buFont typeface="Wingdings"/>
              <a:buChar char=""/>
              <a:defRPr/>
            </a:pPr>
            <a:r>
              <a:rPr lang="en-US" sz="2400" dirty="0">
                <a:solidFill>
                  <a:schemeClr val="tx1"/>
                </a:solidFill>
                <a:latin typeface="Arial" panose="020B0604020202020204" pitchFamily="34" charset="0"/>
                <a:cs typeface="Arial" panose="020B0604020202020204" pitchFamily="34" charset="0"/>
              </a:rPr>
              <a:t>Details (e.g., security) generally ignored</a:t>
            </a:r>
          </a:p>
          <a:p>
            <a:pPr marL="411480">
              <a:buFont typeface="Wingdings"/>
              <a:buChar char=""/>
              <a:defRPr/>
            </a:pPr>
            <a:r>
              <a:rPr lang="en-US" sz="2800" dirty="0">
                <a:solidFill>
                  <a:srgbClr val="C00000"/>
                </a:solidFill>
                <a:latin typeface="Arial" panose="020B0604020202020204" pitchFamily="34" charset="0"/>
                <a:cs typeface="Arial" panose="020B0604020202020204" pitchFamily="34" charset="0"/>
              </a:rPr>
              <a:t>Develop initial prototype</a:t>
            </a:r>
          </a:p>
          <a:p>
            <a:pPr marL="740664" lvl="1">
              <a:buFont typeface="Wingdings"/>
              <a:buChar char=""/>
              <a:defRPr/>
            </a:pPr>
            <a:r>
              <a:rPr lang="en-US" sz="2400" dirty="0">
                <a:solidFill>
                  <a:schemeClr val="tx1"/>
                </a:solidFill>
                <a:latin typeface="Arial" panose="020B0604020202020204" pitchFamily="34" charset="0"/>
                <a:cs typeface="Arial" panose="020B0604020202020204" pitchFamily="34" charset="0"/>
              </a:rPr>
              <a:t>UI first</a:t>
            </a:r>
          </a:p>
          <a:p>
            <a:pPr marL="411480">
              <a:buFont typeface="Wingdings"/>
              <a:buChar char=""/>
              <a:defRPr/>
            </a:pPr>
            <a:r>
              <a:rPr lang="en-US" sz="2800" dirty="0">
                <a:solidFill>
                  <a:srgbClr val="C00000"/>
                </a:solidFill>
                <a:latin typeface="Arial" panose="020B0604020202020204" pitchFamily="34" charset="0"/>
                <a:cs typeface="Arial" panose="020B0604020202020204" pitchFamily="34" charset="0"/>
              </a:rPr>
              <a:t>Review</a:t>
            </a:r>
          </a:p>
          <a:p>
            <a:pPr marL="740664" lvl="1">
              <a:buFont typeface="Wingdings"/>
              <a:buChar char=""/>
              <a:defRPr/>
            </a:pPr>
            <a:r>
              <a:rPr lang="en-US" sz="2400" dirty="0">
                <a:solidFill>
                  <a:schemeClr val="tx1"/>
                </a:solidFill>
                <a:latin typeface="Arial" panose="020B0604020202020204" pitchFamily="34" charset="0"/>
                <a:cs typeface="Arial" panose="020B0604020202020204" pitchFamily="34" charset="0"/>
              </a:rPr>
              <a:t>Customers/end –users review and give feedback</a:t>
            </a:r>
          </a:p>
          <a:p>
            <a:pPr marL="411480">
              <a:buFont typeface="Wingdings"/>
              <a:buChar char=""/>
              <a:defRPr/>
            </a:pPr>
            <a:r>
              <a:rPr lang="en-US" sz="2800" dirty="0">
                <a:solidFill>
                  <a:srgbClr val="C00000"/>
                </a:solidFill>
                <a:latin typeface="Arial" panose="020B0604020202020204" pitchFamily="34" charset="0"/>
                <a:cs typeface="Arial" panose="020B0604020202020204" pitchFamily="34" charset="0"/>
              </a:rPr>
              <a:t>Revise and enhance the prototype &amp; specs</a:t>
            </a:r>
          </a:p>
          <a:p>
            <a:pPr marL="740664" lvl="1">
              <a:buFont typeface="Wingdings"/>
              <a:buChar char=""/>
              <a:defRPr/>
            </a:pPr>
            <a:r>
              <a:rPr lang="en-US" sz="2400" dirty="0">
                <a:solidFill>
                  <a:schemeClr val="tx1"/>
                </a:solidFill>
                <a:latin typeface="Arial" panose="020B0604020202020204" pitchFamily="34" charset="0"/>
                <a:cs typeface="Arial" panose="020B0604020202020204" pitchFamily="34" charset="0"/>
              </a:rPr>
              <a:t>Negotiation about scope of contract may be necessary</a:t>
            </a:r>
          </a:p>
        </p:txBody>
      </p:sp>
      <p:pic>
        <p:nvPicPr>
          <p:cNvPr id="1026" name="Picture 2" descr="Lightbox"/>
          <p:cNvPicPr>
            <a:picLocks noChangeAspect="1" noChangeArrowheads="1"/>
          </p:cNvPicPr>
          <p:nvPr/>
        </p:nvPicPr>
        <p:blipFill rotWithShape="1">
          <a:blip r:embed="rId2">
            <a:extLst>
              <a:ext uri="{28A0092B-C50C-407E-A947-70E740481C1C}">
                <a14:useLocalDpi xmlns:a14="http://schemas.microsoft.com/office/drawing/2010/main" val="0"/>
              </a:ext>
            </a:extLst>
          </a:blip>
          <a:srcRect l="17247" t="6613" r="12460" b="13387"/>
          <a:stretch/>
        </p:blipFill>
        <p:spPr bwMode="auto">
          <a:xfrm>
            <a:off x="6441439" y="680720"/>
            <a:ext cx="575056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24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25" y="207550"/>
            <a:ext cx="8911687" cy="1280890"/>
          </a:xfrm>
        </p:spPr>
        <p:txBody>
          <a:bodyPr/>
          <a:lstStyle/>
          <a:p>
            <a:pPr>
              <a:defRPr/>
            </a:pPr>
            <a:r>
              <a:rPr lang="en-US" b="1" dirty="0">
                <a:solidFill>
                  <a:srgbClr val="C00000"/>
                </a:solidFill>
                <a:latin typeface="Arial" panose="020B0604020202020204" pitchFamily="34" charset="0"/>
                <a:cs typeface="Arial" panose="020B0604020202020204" pitchFamily="34" charset="0"/>
              </a:rPr>
              <a:t>Dimensions of prototyping</a:t>
            </a:r>
          </a:p>
        </p:txBody>
      </p:sp>
      <p:sp>
        <p:nvSpPr>
          <p:cNvPr id="24579" name="Content Placeholder 2"/>
          <p:cNvSpPr>
            <a:spLocks noGrp="1"/>
          </p:cNvSpPr>
          <p:nvPr>
            <p:ph idx="1"/>
          </p:nvPr>
        </p:nvSpPr>
        <p:spPr>
          <a:xfrm>
            <a:off x="1584960" y="883920"/>
            <a:ext cx="10139680" cy="5791200"/>
          </a:xfrm>
        </p:spPr>
        <p:txBody>
          <a:bodyPr>
            <a:normAutofit/>
          </a:bodyPr>
          <a:lstStyle/>
          <a:p>
            <a:pPr eaLnBrk="1" hangingPunct="1"/>
            <a:r>
              <a:rPr lang="en-US" sz="2800" b="1" dirty="0">
                <a:solidFill>
                  <a:srgbClr val="C00000"/>
                </a:solidFill>
                <a:latin typeface="Arial" panose="020B0604020202020204" pitchFamily="34" charset="0"/>
                <a:cs typeface="Arial" panose="020B0604020202020204" pitchFamily="34" charset="0"/>
              </a:rPr>
              <a:t>Horizontal </a:t>
            </a:r>
            <a:r>
              <a:rPr lang="en-US" sz="2800" b="1" dirty="0" smtClean="0">
                <a:solidFill>
                  <a:srgbClr val="C00000"/>
                </a:solidFill>
                <a:latin typeface="Arial" panose="020B0604020202020204" pitchFamily="34" charset="0"/>
                <a:cs typeface="Arial" panose="020B0604020202020204" pitchFamily="34" charset="0"/>
              </a:rPr>
              <a:t>prototype</a:t>
            </a:r>
          </a:p>
          <a:p>
            <a:r>
              <a:rPr lang="en-US" sz="2400" dirty="0">
                <a:latin typeface="Arial" panose="020B0604020202020204" pitchFamily="34" charset="0"/>
                <a:cs typeface="Arial" panose="020B0604020202020204" pitchFamily="34" charset="0"/>
              </a:rPr>
              <a:t>A horizontal prototype shows </a:t>
            </a:r>
            <a:r>
              <a:rPr lang="en-US" sz="2400" dirty="0">
                <a:solidFill>
                  <a:srgbClr val="C00000"/>
                </a:solidFill>
                <a:latin typeface="Arial" panose="020B0604020202020204" pitchFamily="34" charset="0"/>
                <a:cs typeface="Arial" panose="020B0604020202020204" pitchFamily="34" charset="0"/>
              </a:rPr>
              <a:t>a design from the user </a:t>
            </a:r>
            <a:r>
              <a:rPr lang="en-US" sz="2400" dirty="0" smtClean="0">
                <a:solidFill>
                  <a:srgbClr val="C00000"/>
                </a:solidFill>
                <a:latin typeface="Arial" panose="020B0604020202020204" pitchFamily="34" charset="0"/>
                <a:cs typeface="Arial" panose="020B0604020202020204" pitchFamily="34" charset="0"/>
              </a:rPr>
              <a:t>end (UI)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It's used mostly in software design to </a:t>
            </a:r>
            <a:r>
              <a:rPr lang="en-US" sz="2400" dirty="0">
                <a:solidFill>
                  <a:srgbClr val="C00000"/>
                </a:solidFill>
                <a:latin typeface="Arial" panose="020B0604020202020204" pitchFamily="34" charset="0"/>
                <a:cs typeface="Arial" panose="020B0604020202020204" pitchFamily="34" charset="0"/>
              </a:rPr>
              <a:t>help engineers understand the human interface of a project</a:t>
            </a:r>
            <a:r>
              <a:rPr lang="en-US" sz="2400" dirty="0">
                <a:latin typeface="Arial" panose="020B0604020202020204" pitchFamily="34" charset="0"/>
                <a:cs typeface="Arial" panose="020B0604020202020204" pitchFamily="34" charset="0"/>
              </a:rPr>
              <a:t>. Horizontal prototypes show </a:t>
            </a:r>
            <a:r>
              <a:rPr lang="en-US" sz="2400" dirty="0">
                <a:solidFill>
                  <a:srgbClr val="C00000"/>
                </a:solidFill>
                <a:latin typeface="Arial" panose="020B0604020202020204" pitchFamily="34" charset="0"/>
                <a:cs typeface="Arial" panose="020B0604020202020204" pitchFamily="34" charset="0"/>
              </a:rPr>
              <a:t>menus, windows and screens </a:t>
            </a:r>
            <a:r>
              <a:rPr lang="en-US" sz="2400" dirty="0">
                <a:latin typeface="Arial" panose="020B0604020202020204" pitchFamily="34" charset="0"/>
                <a:cs typeface="Arial" panose="020B0604020202020204" pitchFamily="34" charset="0"/>
              </a:rPr>
              <a:t>on a computer to test how users interact with the product</a:t>
            </a:r>
          </a:p>
          <a:p>
            <a:pPr lvl="1" eaLnBrk="1" hangingPunct="1"/>
            <a:r>
              <a:rPr lang="en-US" sz="2400" dirty="0" smtClean="0">
                <a:latin typeface="Arial" panose="020B0604020202020204" pitchFamily="34" charset="0"/>
                <a:cs typeface="Arial" panose="020B0604020202020204" pitchFamily="34" charset="0"/>
              </a:rPr>
              <a:t>Broad </a:t>
            </a:r>
            <a:r>
              <a:rPr lang="en-US" sz="2400" dirty="0">
                <a:latin typeface="Arial" panose="020B0604020202020204" pitchFamily="34" charset="0"/>
                <a:cs typeface="Arial" panose="020B0604020202020204" pitchFamily="34" charset="0"/>
              </a:rPr>
              <a:t>view of entire system/sub-system</a:t>
            </a:r>
          </a:p>
          <a:p>
            <a:pPr lvl="1" eaLnBrk="1" hangingPunct="1"/>
            <a:r>
              <a:rPr lang="en-US" sz="2400" dirty="0">
                <a:latin typeface="Arial" panose="020B0604020202020204" pitchFamily="34" charset="0"/>
                <a:cs typeface="Arial" panose="020B0604020202020204" pitchFamily="34" charset="0"/>
              </a:rPr>
              <a:t>Focus is on user interaction more than low-level system functionality (e.g. , </a:t>
            </a:r>
            <a:r>
              <a:rPr lang="en-US" sz="2400" dirty="0" smtClean="0">
                <a:latin typeface="Arial" panose="020B0604020202020204" pitchFamily="34" charset="0"/>
                <a:cs typeface="Arial" panose="020B0604020202020204" pitchFamily="34" charset="0"/>
              </a:rPr>
              <a:t>database </a:t>
            </a:r>
            <a:r>
              <a:rPr lang="en-US" sz="2400" dirty="0">
                <a:latin typeface="Arial" panose="020B0604020202020204" pitchFamily="34" charset="0"/>
                <a:cs typeface="Arial" panose="020B0604020202020204" pitchFamily="34" charset="0"/>
              </a:rPr>
              <a:t>access)</a:t>
            </a:r>
          </a:p>
          <a:p>
            <a:pPr lvl="1" eaLnBrk="1" hangingPunct="1"/>
            <a:r>
              <a:rPr lang="en-US" sz="2400" dirty="0">
                <a:latin typeface="Arial" panose="020B0604020202020204" pitchFamily="34" charset="0"/>
                <a:cs typeface="Arial" panose="020B0604020202020204" pitchFamily="34" charset="0"/>
              </a:rPr>
              <a:t>Useful for:</a:t>
            </a:r>
          </a:p>
          <a:p>
            <a:pPr lvl="2" eaLnBrk="1" hangingPunct="1"/>
            <a:r>
              <a:rPr lang="en-US" sz="2200" dirty="0">
                <a:latin typeface="Arial" panose="020B0604020202020204" pitchFamily="34" charset="0"/>
                <a:cs typeface="Arial" panose="020B0604020202020204" pitchFamily="34" charset="0"/>
              </a:rPr>
              <a:t>Confirmation of UI requirements and system scope</a:t>
            </a:r>
          </a:p>
          <a:p>
            <a:pPr lvl="2" eaLnBrk="1" hangingPunct="1"/>
            <a:r>
              <a:rPr lang="en-US" sz="2200" dirty="0">
                <a:latin typeface="Arial" panose="020B0604020202020204" pitchFamily="34" charset="0"/>
                <a:cs typeface="Arial" panose="020B0604020202020204" pitchFamily="34" charset="0"/>
              </a:rPr>
              <a:t>Demonstration version of the system to obtain buy-in from business/customers</a:t>
            </a:r>
          </a:p>
          <a:p>
            <a:pPr lvl="2" eaLnBrk="1" hangingPunct="1"/>
            <a:r>
              <a:rPr lang="en-US" sz="2200" dirty="0">
                <a:latin typeface="Arial" panose="020B0604020202020204" pitchFamily="34" charset="0"/>
                <a:cs typeface="Arial" panose="020B0604020202020204" pitchFamily="34" charset="0"/>
              </a:rPr>
              <a:t>Develop </a:t>
            </a:r>
            <a:r>
              <a:rPr lang="en-US" sz="2200" dirty="0" smtClean="0">
                <a:latin typeface="Arial" panose="020B0604020202020204" pitchFamily="34" charset="0"/>
                <a:cs typeface="Arial" panose="020B0604020202020204" pitchFamily="34" charset="0"/>
              </a:rPr>
              <a:t>initial </a:t>
            </a:r>
            <a:r>
              <a:rPr lang="en-US" sz="2200" dirty="0">
                <a:latin typeface="Arial" panose="020B0604020202020204" pitchFamily="34" charset="0"/>
                <a:cs typeface="Arial" panose="020B0604020202020204" pitchFamily="34" charset="0"/>
              </a:rPr>
              <a:t>estimates of development time, cost, effort</a:t>
            </a:r>
          </a:p>
        </p:txBody>
      </p:sp>
    </p:spTree>
    <p:extLst>
      <p:ext uri="{BB962C8B-B14F-4D97-AF65-F5344CB8AC3E}">
        <p14:creationId xmlns:p14="http://schemas.microsoft.com/office/powerpoint/2010/main" val="5853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65" y="197390"/>
            <a:ext cx="9863235" cy="1280890"/>
          </a:xfrm>
        </p:spPr>
        <p:txBody>
          <a:bodyPr/>
          <a:lstStyle/>
          <a:p>
            <a:pPr>
              <a:defRPr/>
            </a:pPr>
            <a:r>
              <a:rPr lang="en-US" b="1" dirty="0">
                <a:solidFill>
                  <a:srgbClr val="C00000"/>
                </a:solidFill>
                <a:latin typeface="Arial" panose="020B0604020202020204" pitchFamily="34" charset="0"/>
                <a:cs typeface="Arial" panose="020B0604020202020204" pitchFamily="34" charset="0"/>
              </a:rPr>
              <a:t>Dimensions of Prototyping</a:t>
            </a:r>
          </a:p>
        </p:txBody>
      </p:sp>
      <p:sp>
        <p:nvSpPr>
          <p:cNvPr id="25603" name="Content Placeholder 2"/>
          <p:cNvSpPr>
            <a:spLocks noGrp="1"/>
          </p:cNvSpPr>
          <p:nvPr>
            <p:ph idx="1"/>
          </p:nvPr>
        </p:nvSpPr>
        <p:spPr>
          <a:xfrm>
            <a:off x="296764" y="1259840"/>
            <a:ext cx="11407556" cy="4968240"/>
          </a:xfrm>
        </p:spPr>
        <p:txBody>
          <a:bodyPr>
            <a:noAutofit/>
          </a:bodyPr>
          <a:lstStyle/>
          <a:p>
            <a:pPr eaLnBrk="1" hangingPunct="1"/>
            <a:r>
              <a:rPr lang="en-US" sz="3200" dirty="0">
                <a:solidFill>
                  <a:schemeClr val="tx1"/>
                </a:solidFill>
                <a:latin typeface="Arial" panose="020B0604020202020204" pitchFamily="34" charset="0"/>
                <a:cs typeface="Arial" panose="020B0604020202020204" pitchFamily="34" charset="0"/>
              </a:rPr>
              <a:t>Vertical </a:t>
            </a:r>
            <a:r>
              <a:rPr lang="en-US" sz="3200" dirty="0" smtClean="0">
                <a:solidFill>
                  <a:schemeClr val="tx1"/>
                </a:solidFill>
                <a:latin typeface="Arial" panose="020B0604020202020204" pitchFamily="34" charset="0"/>
                <a:cs typeface="Arial" panose="020B0604020202020204" pitchFamily="34" charset="0"/>
              </a:rPr>
              <a:t>prototype</a:t>
            </a:r>
          </a:p>
          <a:p>
            <a:pPr marL="457200" lvl="1" indent="0">
              <a:buNone/>
            </a:pPr>
            <a:r>
              <a:rPr lang="en-US" sz="2400" dirty="0">
                <a:solidFill>
                  <a:schemeClr val="tx1"/>
                </a:solidFill>
                <a:latin typeface="Arial" panose="020B0604020202020204" pitchFamily="34" charset="0"/>
                <a:cs typeface="Arial" panose="020B0604020202020204" pitchFamily="34" charset="0"/>
              </a:rPr>
              <a:t>A vertical prototype focuses </a:t>
            </a:r>
            <a:r>
              <a:rPr lang="en-US" sz="2400" dirty="0">
                <a:solidFill>
                  <a:srgbClr val="C00000"/>
                </a:solidFill>
                <a:latin typeface="Arial" panose="020B0604020202020204" pitchFamily="34" charset="0"/>
                <a:cs typeface="Arial" panose="020B0604020202020204" pitchFamily="34" charset="0"/>
              </a:rPr>
              <a:t>on deep functionality </a:t>
            </a:r>
            <a:r>
              <a:rPr lang="en-US" sz="2400" dirty="0">
                <a:solidFill>
                  <a:schemeClr val="tx1"/>
                </a:solidFill>
                <a:latin typeface="Arial" panose="020B0604020202020204" pitchFamily="34" charset="0"/>
                <a:cs typeface="Arial" panose="020B0604020202020204" pitchFamily="34" charset="0"/>
              </a:rPr>
              <a:t>in a </a:t>
            </a:r>
            <a:r>
              <a:rPr lang="en-US" sz="2400" dirty="0">
                <a:solidFill>
                  <a:srgbClr val="C00000"/>
                </a:solidFill>
                <a:latin typeface="Arial" panose="020B0604020202020204" pitchFamily="34" charset="0"/>
                <a:cs typeface="Arial" panose="020B0604020202020204" pitchFamily="34" charset="0"/>
              </a:rPr>
              <a:t>narrow scope</a:t>
            </a:r>
            <a:r>
              <a:rPr lang="en-US" sz="2400" dirty="0">
                <a:solidFill>
                  <a:schemeClr val="tx1"/>
                </a:solidFill>
                <a:latin typeface="Arial" panose="020B0604020202020204" pitchFamily="34" charset="0"/>
                <a:cs typeface="Arial" panose="020B0604020202020204" pitchFamily="34" charset="0"/>
              </a:rPr>
              <a:t>, often used to test a specific feature or key component of a product early in development, </a:t>
            </a:r>
            <a:r>
              <a:rPr lang="en-US" sz="2400" dirty="0">
                <a:solidFill>
                  <a:srgbClr val="C00000"/>
                </a:solidFill>
                <a:latin typeface="Arial" panose="020B0604020202020204" pitchFamily="34" charset="0"/>
                <a:cs typeface="Arial" panose="020B0604020202020204" pitchFamily="34" charset="0"/>
              </a:rPr>
              <a:t>while a horizontal prototype focuses on broad functionality with less depth</a:t>
            </a:r>
          </a:p>
          <a:p>
            <a:pPr lvl="1" eaLnBrk="1" hangingPunct="1"/>
            <a:r>
              <a:rPr lang="en-US" sz="2800" dirty="0" smtClean="0">
                <a:solidFill>
                  <a:schemeClr val="tx1"/>
                </a:solidFill>
                <a:latin typeface="Arial" panose="020B0604020202020204" pitchFamily="34" charset="0"/>
                <a:cs typeface="Arial" panose="020B0604020202020204" pitchFamily="34" charset="0"/>
              </a:rPr>
              <a:t>More </a:t>
            </a:r>
            <a:r>
              <a:rPr lang="en-US" sz="2800" dirty="0">
                <a:solidFill>
                  <a:schemeClr val="tx1"/>
                </a:solidFill>
                <a:latin typeface="Arial" panose="020B0604020202020204" pitchFamily="34" charset="0"/>
                <a:cs typeface="Arial" panose="020B0604020202020204" pitchFamily="34" charset="0"/>
              </a:rPr>
              <a:t>complete elaboration of a single sub-system or function</a:t>
            </a:r>
          </a:p>
          <a:p>
            <a:pPr lvl="1" eaLnBrk="1" hangingPunct="1"/>
            <a:r>
              <a:rPr lang="en-US" sz="2800" dirty="0">
                <a:solidFill>
                  <a:schemeClr val="tx1"/>
                </a:solidFill>
                <a:latin typeface="Arial" panose="020B0604020202020204" pitchFamily="34" charset="0"/>
                <a:cs typeface="Arial" panose="020B0604020202020204" pitchFamily="34" charset="0"/>
              </a:rPr>
              <a:t>Useful for:</a:t>
            </a:r>
          </a:p>
          <a:p>
            <a:pPr lvl="2" eaLnBrk="1" hangingPunct="1"/>
            <a:r>
              <a:rPr lang="en-US" sz="2400" dirty="0">
                <a:solidFill>
                  <a:schemeClr val="tx1"/>
                </a:solidFill>
                <a:latin typeface="Arial" panose="020B0604020202020204" pitchFamily="34" charset="0"/>
                <a:cs typeface="Arial" panose="020B0604020202020204" pitchFamily="34" charset="0"/>
              </a:rPr>
              <a:t>Obtaining detailed requirements for a given function</a:t>
            </a:r>
          </a:p>
          <a:p>
            <a:pPr lvl="2" eaLnBrk="1" hangingPunct="1"/>
            <a:r>
              <a:rPr lang="en-US" sz="2400" dirty="0">
                <a:solidFill>
                  <a:schemeClr val="tx1"/>
                </a:solidFill>
                <a:latin typeface="Arial" panose="020B0604020202020204" pitchFamily="34" charset="0"/>
                <a:cs typeface="Arial" panose="020B0604020202020204" pitchFamily="34" charset="0"/>
              </a:rPr>
              <a:t>Refining database design</a:t>
            </a:r>
          </a:p>
          <a:p>
            <a:pPr lvl="2" eaLnBrk="1" hangingPunct="1"/>
            <a:r>
              <a:rPr lang="en-US" sz="2400" dirty="0">
                <a:solidFill>
                  <a:schemeClr val="tx1"/>
                </a:solidFill>
                <a:latin typeface="Arial" panose="020B0604020202020204" pitchFamily="34" charset="0"/>
                <a:cs typeface="Arial" panose="020B0604020202020204" pitchFamily="34" charset="0"/>
              </a:rPr>
              <a:t>Obtaining info on system interface needs</a:t>
            </a:r>
          </a:p>
          <a:p>
            <a:pPr lvl="2" eaLnBrk="1" hangingPunct="1"/>
            <a:r>
              <a:rPr lang="en-US" sz="2400" dirty="0">
                <a:solidFill>
                  <a:schemeClr val="tx1"/>
                </a:solidFill>
                <a:latin typeface="Arial" panose="020B0604020202020204" pitchFamily="34" charset="0"/>
                <a:cs typeface="Arial" panose="020B0604020202020204" pitchFamily="34" charset="0"/>
              </a:rPr>
              <a:t>Clarifying complex requirements by drilling down to actual system functionality</a:t>
            </a:r>
          </a:p>
        </p:txBody>
      </p:sp>
    </p:spTree>
    <p:extLst>
      <p:ext uri="{BB962C8B-B14F-4D97-AF65-F5344CB8AC3E}">
        <p14:creationId xmlns:p14="http://schemas.microsoft.com/office/powerpoint/2010/main" val="193062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485" y="166910"/>
            <a:ext cx="8911687" cy="1280890"/>
          </a:xfrm>
        </p:spPr>
        <p:txBody>
          <a:bodyPr/>
          <a:lstStyle/>
          <a:p>
            <a:pPr>
              <a:defRPr/>
            </a:pPr>
            <a:r>
              <a:rPr lang="en-US" b="1" dirty="0">
                <a:solidFill>
                  <a:srgbClr val="C00000"/>
                </a:solidFill>
                <a:latin typeface="Arial" panose="020B0604020202020204" pitchFamily="34" charset="0"/>
                <a:cs typeface="Arial" panose="020B0604020202020204" pitchFamily="34" charset="0"/>
              </a:rPr>
              <a:t>Types of prototyping</a:t>
            </a:r>
          </a:p>
        </p:txBody>
      </p:sp>
      <p:sp>
        <p:nvSpPr>
          <p:cNvPr id="3" name="Content Placeholder 2"/>
          <p:cNvSpPr>
            <a:spLocks noGrp="1"/>
          </p:cNvSpPr>
          <p:nvPr>
            <p:ph idx="1"/>
          </p:nvPr>
        </p:nvSpPr>
        <p:spPr>
          <a:xfrm>
            <a:off x="1859280" y="1270000"/>
            <a:ext cx="9645332" cy="4641222"/>
          </a:xfrm>
        </p:spPr>
        <p:txBody>
          <a:bodyPr>
            <a:normAutofit/>
          </a:bodyPr>
          <a:lstStyle/>
          <a:p>
            <a:pPr marL="411480">
              <a:buFont typeface="Wingdings"/>
              <a:buChar char=""/>
              <a:defRPr/>
            </a:pPr>
            <a:r>
              <a:rPr lang="en-US" sz="2800" dirty="0">
                <a:solidFill>
                  <a:srgbClr val="C00000"/>
                </a:solidFill>
                <a:latin typeface="Arial" panose="020B0604020202020204" pitchFamily="34" charset="0"/>
                <a:cs typeface="Arial" panose="020B0604020202020204" pitchFamily="34" charset="0"/>
              </a:rPr>
              <a:t>Throwaway /rapid/close-ended prototyping</a:t>
            </a:r>
          </a:p>
          <a:p>
            <a:pPr marL="740664" lvl="1">
              <a:buFont typeface="Wingdings"/>
              <a:buChar char=""/>
              <a:defRPr/>
            </a:pPr>
            <a:r>
              <a:rPr lang="en-US" sz="2800" dirty="0">
                <a:latin typeface="Arial" panose="020B0604020202020204" pitchFamily="34" charset="0"/>
                <a:cs typeface="Arial" panose="020B0604020202020204" pitchFamily="34" charset="0"/>
              </a:rPr>
              <a:t>Creation of a model that will be discarded rather than becoming part of the final delivered software</a:t>
            </a:r>
          </a:p>
          <a:p>
            <a:pPr marL="740664" lvl="1">
              <a:buFont typeface="Wingdings"/>
              <a:buChar char=""/>
              <a:defRPr/>
            </a:pPr>
            <a:r>
              <a:rPr lang="en-US" sz="2800" dirty="0">
                <a:latin typeface="Arial" panose="020B0604020202020204" pitchFamily="34" charset="0"/>
                <a:cs typeface="Arial" panose="020B0604020202020204" pitchFamily="34" charset="0"/>
              </a:rPr>
              <a:t>After preliminary requirements gathering, used to visually show the users what their requirements may look like when implemented</a:t>
            </a:r>
          </a:p>
          <a:p>
            <a:pPr marL="411480">
              <a:buFont typeface="Wingdings"/>
              <a:buChar char=""/>
              <a:defRPr/>
            </a:pPr>
            <a:r>
              <a:rPr lang="en-US" sz="2800" dirty="0">
                <a:latin typeface="Arial" panose="020B0604020202020204" pitchFamily="34" charset="0"/>
                <a:cs typeface="Arial" panose="020B0604020202020204" pitchFamily="34" charset="0"/>
              </a:rPr>
              <a:t>Focus is on quickly developing the model </a:t>
            </a:r>
          </a:p>
          <a:p>
            <a:pPr marL="740664" lvl="1">
              <a:buFont typeface="Wingdings"/>
              <a:buChar char=""/>
              <a:defRPr/>
            </a:pPr>
            <a:r>
              <a:rPr lang="en-US" sz="2800" dirty="0">
                <a:latin typeface="Arial" panose="020B0604020202020204" pitchFamily="34" charset="0"/>
                <a:cs typeface="Arial" panose="020B0604020202020204" pitchFamily="34" charset="0"/>
              </a:rPr>
              <a:t>not on good programming practices</a:t>
            </a:r>
          </a:p>
          <a:p>
            <a:pPr marL="740664" lvl="1">
              <a:buFont typeface="Wingdings"/>
              <a:buChar char=""/>
              <a:defRPr/>
            </a:pPr>
            <a:r>
              <a:rPr lang="en-US" sz="2800" dirty="0">
                <a:latin typeface="Arial" panose="020B0604020202020204" pitchFamily="34" charset="0"/>
                <a:cs typeface="Arial" panose="020B0604020202020204" pitchFamily="34" charset="0"/>
              </a:rPr>
              <a:t>Can Wizard of Oz things</a:t>
            </a:r>
          </a:p>
        </p:txBody>
      </p:sp>
    </p:spTree>
    <p:extLst>
      <p:ext uri="{BB962C8B-B14F-4D97-AF65-F5344CB8AC3E}">
        <p14:creationId xmlns:p14="http://schemas.microsoft.com/office/powerpoint/2010/main" val="283559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005" y="258350"/>
            <a:ext cx="8911687" cy="757650"/>
          </a:xfrm>
        </p:spPr>
        <p:txBody>
          <a:bodyPr>
            <a:normAutofit/>
          </a:bodyPr>
          <a:lstStyle/>
          <a:p>
            <a:pPr>
              <a:defRPr/>
            </a:pPr>
            <a:r>
              <a:rPr lang="en-US" sz="4000" b="1" dirty="0">
                <a:solidFill>
                  <a:srgbClr val="C00000"/>
                </a:solidFill>
              </a:rPr>
              <a:t>Fidelity </a:t>
            </a:r>
            <a:r>
              <a:rPr lang="en-US" sz="4000" b="1">
                <a:solidFill>
                  <a:srgbClr val="C00000"/>
                </a:solidFill>
              </a:rPr>
              <a:t>of </a:t>
            </a:r>
            <a:r>
              <a:rPr lang="en-US" sz="4000" b="1" smtClean="0">
                <a:solidFill>
                  <a:srgbClr val="C00000"/>
                </a:solidFill>
              </a:rPr>
              <a:t>Prototype</a:t>
            </a:r>
            <a:endParaRPr lang="en-US" sz="4000" b="1" dirty="0">
              <a:solidFill>
                <a:srgbClr val="C00000"/>
              </a:solidFill>
            </a:endParaRPr>
          </a:p>
        </p:txBody>
      </p:sp>
      <p:sp>
        <p:nvSpPr>
          <p:cNvPr id="27651" name="Content Placeholder 2"/>
          <p:cNvSpPr>
            <a:spLocks noGrp="1"/>
          </p:cNvSpPr>
          <p:nvPr>
            <p:ph idx="1"/>
          </p:nvPr>
        </p:nvSpPr>
        <p:spPr>
          <a:xfrm>
            <a:off x="1676400" y="1422400"/>
            <a:ext cx="9564052" cy="4763142"/>
          </a:xfrm>
        </p:spPr>
        <p:txBody>
          <a:bodyPr>
            <a:normAutofit/>
          </a:bodyPr>
          <a:lstStyle/>
          <a:p>
            <a:r>
              <a:rPr lang="en-US" sz="2800" b="1" dirty="0">
                <a:solidFill>
                  <a:srgbClr val="C00000"/>
                </a:solidFill>
              </a:rPr>
              <a:t>Low fidelity </a:t>
            </a:r>
            <a:r>
              <a:rPr lang="en-US" sz="2800" dirty="0"/>
              <a:t>prototypes: These are </a:t>
            </a:r>
            <a:r>
              <a:rPr lang="en-US" sz="2800" b="1" dirty="0">
                <a:solidFill>
                  <a:srgbClr val="002060"/>
                </a:solidFill>
              </a:rPr>
              <a:t>low cost, rough and quick to build</a:t>
            </a:r>
            <a:r>
              <a:rPr lang="en-US" sz="2800" dirty="0">
                <a:solidFill>
                  <a:srgbClr val="C00000"/>
                </a:solidFill>
              </a:rPr>
              <a:t>.</a:t>
            </a:r>
            <a:r>
              <a:rPr lang="en-US" sz="2800" dirty="0"/>
              <a:t> They consist of sticky notes and sketches, which is great for high-level brainstorming and collaboration.</a:t>
            </a:r>
          </a:p>
          <a:p>
            <a:r>
              <a:rPr lang="en-US" sz="2800" b="1" dirty="0">
                <a:solidFill>
                  <a:srgbClr val="C00000"/>
                </a:solidFill>
              </a:rPr>
              <a:t>Medium fidelity </a:t>
            </a:r>
            <a:r>
              <a:rPr lang="en-US" sz="2800" dirty="0"/>
              <a:t>prototypes: These are </a:t>
            </a:r>
            <a:r>
              <a:rPr lang="en-US" sz="2800" b="1" dirty="0">
                <a:solidFill>
                  <a:srgbClr val="002060"/>
                </a:solidFill>
              </a:rPr>
              <a:t>slightly more detailed, still rough but closer to the solution</a:t>
            </a:r>
            <a:r>
              <a:rPr lang="en-US" sz="2800" dirty="0">
                <a:solidFill>
                  <a:srgbClr val="C00000"/>
                </a:solidFill>
              </a:rPr>
              <a:t>. </a:t>
            </a:r>
            <a:r>
              <a:rPr lang="en-US" sz="2800" dirty="0"/>
              <a:t>They are often called wireframes.</a:t>
            </a:r>
          </a:p>
          <a:p>
            <a:r>
              <a:rPr lang="en-US" sz="2800" b="1" dirty="0">
                <a:solidFill>
                  <a:srgbClr val="C00000"/>
                </a:solidFill>
              </a:rPr>
              <a:t>High fidelity </a:t>
            </a:r>
            <a:r>
              <a:rPr lang="en-US" sz="2800" dirty="0"/>
              <a:t>prototypes: These are </a:t>
            </a:r>
            <a:r>
              <a:rPr lang="en-US" sz="2800" b="1" dirty="0">
                <a:solidFill>
                  <a:srgbClr val="002060"/>
                </a:solidFill>
              </a:rPr>
              <a:t>much closer to final, very detailed and much more time-consuming</a:t>
            </a:r>
            <a:r>
              <a:rPr lang="en-US" sz="2800" dirty="0">
                <a:solidFill>
                  <a:srgbClr val="002060"/>
                </a:solidFill>
              </a:rPr>
              <a:t>.</a:t>
            </a:r>
            <a:r>
              <a:rPr lang="en-US" sz="2800" dirty="0"/>
              <a:t> They almost represent the finished product.</a:t>
            </a:r>
          </a:p>
          <a:p>
            <a:pPr eaLnBrk="1" hangingPunct="1"/>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02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685" y="664750"/>
            <a:ext cx="8911687" cy="1280890"/>
          </a:xfrm>
        </p:spPr>
        <p:txBody>
          <a:bodyPr/>
          <a:lstStyle/>
          <a:p>
            <a:pPr>
              <a:defRPr/>
            </a:pPr>
            <a:r>
              <a:rPr lang="en-US" b="1" dirty="0">
                <a:solidFill>
                  <a:srgbClr val="C00000"/>
                </a:solidFill>
                <a:latin typeface="Arial" panose="020B0604020202020204" pitchFamily="34" charset="0"/>
                <a:cs typeface="Arial" panose="020B0604020202020204" pitchFamily="34" charset="0"/>
              </a:rPr>
              <a:t>Throwaway Prototyping steps</a:t>
            </a:r>
          </a:p>
        </p:txBody>
      </p:sp>
      <p:sp>
        <p:nvSpPr>
          <p:cNvPr id="30723" name="Content Placeholder 2"/>
          <p:cNvSpPr>
            <a:spLocks noGrp="1"/>
          </p:cNvSpPr>
          <p:nvPr>
            <p:ph idx="1"/>
          </p:nvPr>
        </p:nvSpPr>
        <p:spPr>
          <a:xfrm>
            <a:off x="1706880" y="1483360"/>
            <a:ext cx="9797732" cy="4895222"/>
          </a:xfrm>
        </p:spPr>
        <p:txBody>
          <a:bodyPr>
            <a:normAutofit/>
          </a:bodyPr>
          <a:lstStyle/>
          <a:p>
            <a:pPr marL="0" indent="0" algn="just">
              <a:buNone/>
            </a:pPr>
            <a:r>
              <a:rPr lang="en-US" sz="2400" dirty="0">
                <a:solidFill>
                  <a:schemeClr val="tx1"/>
                </a:solidFill>
              </a:rPr>
              <a:t>Throwaway prototyping means building initial ideas for different applications, interfaces, or functions, without necessarily having the intention of including them in the finished system. </a:t>
            </a:r>
            <a:r>
              <a:rPr lang="en-US" sz="2400" dirty="0">
                <a:solidFill>
                  <a:srgbClr val="FF0000"/>
                </a:solidFill>
              </a:rPr>
              <a:t>Rather, the idea is to gather feedback, prove concepts, or undertake other research tasks</a:t>
            </a:r>
            <a:r>
              <a:rPr lang="en-US" sz="2400" dirty="0">
                <a:solidFill>
                  <a:schemeClr val="tx1"/>
                </a:solidFill>
              </a:rPr>
              <a:t>.</a:t>
            </a:r>
            <a:endParaRPr lang="en-CA" sz="2400" dirty="0" smtClean="0">
              <a:solidFill>
                <a:schemeClr val="tx1"/>
              </a:solidFill>
            </a:endParaRPr>
          </a:p>
          <a:p>
            <a:pPr algn="just" eaLnBrk="1" hangingPunct="1"/>
            <a:r>
              <a:rPr lang="en-CA" sz="2400" dirty="0" smtClean="0">
                <a:solidFill>
                  <a:schemeClr val="tx1"/>
                </a:solidFill>
              </a:rPr>
              <a:t>Write </a:t>
            </a:r>
            <a:r>
              <a:rPr lang="en-CA" sz="2400" dirty="0">
                <a:solidFill>
                  <a:schemeClr val="tx1"/>
                </a:solidFill>
              </a:rPr>
              <a:t>preliminary requirements</a:t>
            </a:r>
          </a:p>
          <a:p>
            <a:pPr algn="just" eaLnBrk="1" hangingPunct="1"/>
            <a:r>
              <a:rPr lang="en-CA" sz="2400" dirty="0">
                <a:solidFill>
                  <a:schemeClr val="tx1"/>
                </a:solidFill>
              </a:rPr>
              <a:t>Design the prototype</a:t>
            </a:r>
          </a:p>
          <a:p>
            <a:pPr algn="just" eaLnBrk="1" hangingPunct="1"/>
            <a:r>
              <a:rPr lang="en-CA" sz="2400" dirty="0">
                <a:solidFill>
                  <a:schemeClr val="tx1"/>
                </a:solidFill>
              </a:rPr>
              <a:t>User experiences/uses the prototype, specifies new requirements</a:t>
            </a:r>
          </a:p>
          <a:p>
            <a:pPr algn="just" eaLnBrk="1" hangingPunct="1"/>
            <a:r>
              <a:rPr lang="en-CA" sz="2400" dirty="0">
                <a:solidFill>
                  <a:schemeClr val="tx1"/>
                </a:solidFill>
              </a:rPr>
              <a:t>Repeat if necessary</a:t>
            </a:r>
          </a:p>
          <a:p>
            <a:pPr algn="just" eaLnBrk="1" hangingPunct="1"/>
            <a:r>
              <a:rPr lang="en-CA" sz="2400" dirty="0">
                <a:solidFill>
                  <a:schemeClr val="tx1"/>
                </a:solidFill>
              </a:rPr>
              <a:t>Write the final requirements</a:t>
            </a:r>
          </a:p>
          <a:p>
            <a:pPr algn="just" eaLnBrk="1" hangingPunct="1"/>
            <a:r>
              <a:rPr lang="en-CA" sz="2400" dirty="0">
                <a:solidFill>
                  <a:schemeClr val="tx1"/>
                </a:solidFill>
              </a:rPr>
              <a:t>Develop the real products</a:t>
            </a:r>
          </a:p>
        </p:txBody>
      </p:sp>
    </p:spTree>
    <p:extLst>
      <p:ext uri="{BB962C8B-B14F-4D97-AF65-F5344CB8AC3E}">
        <p14:creationId xmlns:p14="http://schemas.microsoft.com/office/powerpoint/2010/main" val="371300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1604634" y="337782"/>
            <a:ext cx="8911687" cy="1280890"/>
          </a:xfrm>
        </p:spPr>
        <p:txBody>
          <a:bodyPr/>
          <a:lstStyle/>
          <a:p>
            <a:pPr>
              <a:defRPr/>
            </a:pPr>
            <a:r>
              <a:rPr lang="en-US" b="1" dirty="0" smtClean="0">
                <a:solidFill>
                  <a:srgbClr val="C00000"/>
                </a:solidFill>
              </a:rPr>
              <a:t>SDLC</a:t>
            </a:r>
            <a:endParaRPr lang="en-US" b="1" dirty="0">
              <a:solidFill>
                <a:srgbClr val="C00000"/>
              </a:solidFill>
            </a:endParaRPr>
          </a:p>
        </p:txBody>
      </p:sp>
      <p:sp>
        <p:nvSpPr>
          <p:cNvPr id="12291" name="Rectangle 5"/>
          <p:cNvSpPr>
            <a:spLocks noGrp="1" noChangeArrowheads="1"/>
          </p:cNvSpPr>
          <p:nvPr>
            <p:ph idx="1"/>
          </p:nvPr>
        </p:nvSpPr>
        <p:spPr>
          <a:xfrm>
            <a:off x="1425430" y="978226"/>
            <a:ext cx="10424824" cy="5127009"/>
          </a:xfrm>
        </p:spPr>
        <p:txBody>
          <a:bodyPr>
            <a:normAutofit/>
          </a:bodyPr>
          <a:lstStyle/>
          <a:p>
            <a:pPr eaLnBrk="1" hangingPunct="1">
              <a:buFontTx/>
              <a:buNone/>
            </a:pPr>
            <a:r>
              <a:rPr lang="en-US" sz="3200" dirty="0"/>
              <a:t>   A framework that describes the activities performed at each </a:t>
            </a:r>
            <a:r>
              <a:rPr lang="en-US" sz="3200" dirty="0" smtClean="0"/>
              <a:t>Stage/Phase </a:t>
            </a:r>
            <a:r>
              <a:rPr lang="en-US" sz="3200" dirty="0"/>
              <a:t>of a software development project.  </a:t>
            </a:r>
            <a:endParaRPr lang="en-US" sz="3200" dirty="0" smtClean="0"/>
          </a:p>
          <a:p>
            <a:r>
              <a:rPr lang="en-US" sz="3200" dirty="0" smtClean="0"/>
              <a:t>Planning</a:t>
            </a:r>
          </a:p>
          <a:p>
            <a:r>
              <a:rPr lang="en-US" sz="3200" dirty="0" smtClean="0"/>
              <a:t>Requirement Analysis</a:t>
            </a:r>
          </a:p>
          <a:p>
            <a:r>
              <a:rPr lang="en-US" sz="3200" dirty="0" smtClean="0"/>
              <a:t>Designing</a:t>
            </a:r>
          </a:p>
          <a:p>
            <a:r>
              <a:rPr lang="en-US" sz="3200" dirty="0" smtClean="0"/>
              <a:t>Implementation</a:t>
            </a:r>
          </a:p>
          <a:p>
            <a:r>
              <a:rPr lang="en-US" sz="3200" dirty="0" smtClean="0"/>
              <a:t>Testing</a:t>
            </a:r>
          </a:p>
          <a:p>
            <a:r>
              <a:rPr lang="en-US" sz="3200" dirty="0" smtClean="0"/>
              <a:t>Deployment / </a:t>
            </a:r>
            <a:r>
              <a:rPr lang="en-US" sz="3200" dirty="0" smtClean="0"/>
              <a:t>Maintains </a:t>
            </a:r>
            <a:endParaRPr lang="en-US" sz="3200" dirty="0"/>
          </a:p>
          <a:p>
            <a:pPr eaLnBrk="1" hangingPunct="1"/>
            <a:endParaRPr lang="en-US" sz="3200" dirty="0"/>
          </a:p>
        </p:txBody>
      </p:sp>
    </p:spTree>
    <p:extLst>
      <p:ext uri="{BB962C8B-B14F-4D97-AF65-F5344CB8AC3E}">
        <p14:creationId xmlns:p14="http://schemas.microsoft.com/office/powerpoint/2010/main" val="315113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05" y="0"/>
            <a:ext cx="8911687" cy="1026160"/>
          </a:xfrm>
        </p:spPr>
        <p:txBody>
          <a:bodyPr>
            <a:normAutofit/>
          </a:bodyPr>
          <a:lstStyle/>
          <a:p>
            <a:pPr>
              <a:defRPr/>
            </a:pPr>
            <a:r>
              <a:rPr lang="en-US" sz="4000" b="1" dirty="0">
                <a:solidFill>
                  <a:srgbClr val="C00000"/>
                </a:solidFill>
                <a:latin typeface="Arial" panose="020B0604020202020204" pitchFamily="34" charset="0"/>
                <a:cs typeface="Arial" panose="020B0604020202020204" pitchFamily="34" charset="0"/>
              </a:rPr>
              <a:t>Evolutionary Prototyping</a:t>
            </a:r>
          </a:p>
        </p:txBody>
      </p:sp>
      <p:sp>
        <p:nvSpPr>
          <p:cNvPr id="31747" name="Content Placeholder 2"/>
          <p:cNvSpPr>
            <a:spLocks noGrp="1"/>
          </p:cNvSpPr>
          <p:nvPr>
            <p:ph idx="1"/>
          </p:nvPr>
        </p:nvSpPr>
        <p:spPr>
          <a:xfrm>
            <a:off x="1452880" y="853440"/>
            <a:ext cx="10292080" cy="5842000"/>
          </a:xfrm>
        </p:spPr>
        <p:txBody>
          <a:bodyPr>
            <a:normAutofit/>
          </a:bodyPr>
          <a:lstStyle/>
          <a:p>
            <a:r>
              <a:rPr lang="en-US" sz="2800" dirty="0" smtClean="0">
                <a:solidFill>
                  <a:schemeClr val="tx1"/>
                </a:solidFill>
                <a:latin typeface="+mj-lt"/>
              </a:rPr>
              <a:t>Software </a:t>
            </a:r>
            <a:r>
              <a:rPr lang="en-US" sz="2800" dirty="0">
                <a:solidFill>
                  <a:schemeClr val="tx1"/>
                </a:solidFill>
                <a:latin typeface="+mj-lt"/>
              </a:rPr>
              <a:t>development approach where a basic version of a system is created and then iteratively </a:t>
            </a:r>
            <a:r>
              <a:rPr lang="en-US" sz="2800" dirty="0">
                <a:solidFill>
                  <a:srgbClr val="FF0000"/>
                </a:solidFill>
                <a:latin typeface="+mj-lt"/>
              </a:rPr>
              <a:t>refined through user feedback and testing</a:t>
            </a:r>
            <a:r>
              <a:rPr lang="en-US" sz="2800" dirty="0">
                <a:solidFill>
                  <a:schemeClr val="tx1"/>
                </a:solidFill>
                <a:latin typeface="+mj-lt"/>
              </a:rPr>
              <a:t>, leading to a final, functional product.</a:t>
            </a:r>
            <a:endParaRPr lang="en-US" sz="2800" dirty="0" smtClean="0">
              <a:solidFill>
                <a:schemeClr val="tx1"/>
              </a:solidFill>
              <a:latin typeface="+mj-lt"/>
              <a:cs typeface="Arial" panose="020B0604020202020204" pitchFamily="34" charset="0"/>
            </a:endParaRPr>
          </a:p>
          <a:p>
            <a:pPr eaLnBrk="1" hangingPunct="1"/>
            <a:r>
              <a:rPr lang="en-US" sz="2800" dirty="0" smtClean="0">
                <a:solidFill>
                  <a:schemeClr val="tx1"/>
                </a:solidFill>
                <a:latin typeface="+mj-lt"/>
                <a:cs typeface="Arial" panose="020B0604020202020204" pitchFamily="34" charset="0"/>
              </a:rPr>
              <a:t>A </a:t>
            </a:r>
            <a:r>
              <a:rPr lang="en-US" sz="2800" dirty="0">
                <a:solidFill>
                  <a:schemeClr val="tx1"/>
                </a:solidFill>
                <a:latin typeface="+mj-lt"/>
                <a:cs typeface="Arial" panose="020B0604020202020204" pitchFamily="34" charset="0"/>
              </a:rPr>
              <a:t>breadboard prototyping</a:t>
            </a:r>
          </a:p>
          <a:p>
            <a:pPr eaLnBrk="1" hangingPunct="1"/>
            <a:r>
              <a:rPr lang="en-US" sz="2800" dirty="0">
                <a:solidFill>
                  <a:schemeClr val="tx1"/>
                </a:solidFill>
                <a:latin typeface="+mj-lt"/>
                <a:cs typeface="Arial" panose="020B0604020202020204" pitchFamily="34" charset="0"/>
              </a:rPr>
              <a:t>Goal is to build a very robust prototype in a structured manner and constantly refine it</a:t>
            </a:r>
          </a:p>
          <a:p>
            <a:pPr eaLnBrk="1" hangingPunct="1"/>
            <a:r>
              <a:rPr lang="en-US" sz="2800" dirty="0">
                <a:solidFill>
                  <a:schemeClr val="tx1"/>
                </a:solidFill>
                <a:latin typeface="+mj-lt"/>
                <a:cs typeface="Arial" panose="020B0604020202020204" pitchFamily="34" charset="0"/>
              </a:rPr>
              <a:t>The evolutionary prototype forms the heart of the new system and is added to and refined</a:t>
            </a:r>
          </a:p>
          <a:p>
            <a:pPr eaLnBrk="1" hangingPunct="1"/>
            <a:r>
              <a:rPr lang="en-US" sz="2800" dirty="0">
                <a:solidFill>
                  <a:schemeClr val="tx1"/>
                </a:solidFill>
                <a:latin typeface="+mj-lt"/>
                <a:cs typeface="Arial" panose="020B0604020202020204" pitchFamily="34" charset="0"/>
              </a:rPr>
              <a:t>Allow the development team to add features or make changes that were not conceived in the initial requirements</a:t>
            </a:r>
          </a:p>
        </p:txBody>
      </p:sp>
    </p:spTree>
    <p:extLst>
      <p:ext uri="{BB962C8B-B14F-4D97-AF65-F5344CB8AC3E}">
        <p14:creationId xmlns:p14="http://schemas.microsoft.com/office/powerpoint/2010/main" val="236238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723485" y="136430"/>
            <a:ext cx="8911687" cy="605250"/>
          </a:xfrm>
        </p:spPr>
        <p:txBody>
          <a:bodyPr>
            <a:normAutofit fontScale="90000"/>
          </a:bodyPr>
          <a:lstStyle/>
          <a:p>
            <a:pPr>
              <a:defRPr/>
            </a:pPr>
            <a:r>
              <a:rPr lang="en-US" b="1" dirty="0">
                <a:solidFill>
                  <a:srgbClr val="C00000"/>
                </a:solidFill>
              </a:rPr>
              <a:t>Evolutionary Prototyping Model </a:t>
            </a:r>
          </a:p>
        </p:txBody>
      </p:sp>
      <p:sp>
        <p:nvSpPr>
          <p:cNvPr id="32771" name="Rectangle 3"/>
          <p:cNvSpPr>
            <a:spLocks noGrp="1" noChangeArrowheads="1"/>
          </p:cNvSpPr>
          <p:nvPr>
            <p:ph idx="1"/>
          </p:nvPr>
        </p:nvSpPr>
        <p:spPr>
          <a:xfrm>
            <a:off x="1432560" y="1117600"/>
            <a:ext cx="10072052" cy="4793622"/>
          </a:xfrm>
        </p:spPr>
        <p:txBody>
          <a:bodyPr>
            <a:normAutofit/>
          </a:bodyPr>
          <a:lstStyle/>
          <a:p>
            <a:pPr eaLnBrk="1" hangingPunct="1"/>
            <a:r>
              <a:rPr lang="en-US" sz="2800" dirty="0">
                <a:solidFill>
                  <a:srgbClr val="0000FF"/>
                </a:solidFill>
              </a:rPr>
              <a:t>Developers build a prototype </a:t>
            </a:r>
            <a:r>
              <a:rPr lang="en-US" sz="2800" dirty="0"/>
              <a:t>during the requirements phase</a:t>
            </a:r>
          </a:p>
          <a:p>
            <a:pPr eaLnBrk="1" hangingPunct="1"/>
            <a:r>
              <a:rPr lang="en-US" sz="2800" dirty="0"/>
              <a:t>Prototype is </a:t>
            </a:r>
            <a:r>
              <a:rPr lang="en-US" sz="2800" dirty="0">
                <a:solidFill>
                  <a:srgbClr val="0000FF"/>
                </a:solidFill>
              </a:rPr>
              <a:t>evaluated by end users</a:t>
            </a:r>
          </a:p>
          <a:p>
            <a:pPr eaLnBrk="1" hangingPunct="1"/>
            <a:r>
              <a:rPr lang="en-US" sz="2800" dirty="0"/>
              <a:t>Users give </a:t>
            </a:r>
            <a:r>
              <a:rPr lang="en-US" sz="2800" dirty="0">
                <a:solidFill>
                  <a:srgbClr val="0000FF"/>
                </a:solidFill>
              </a:rPr>
              <a:t>corrective feedback </a:t>
            </a:r>
          </a:p>
          <a:p>
            <a:pPr eaLnBrk="1" hangingPunct="1"/>
            <a:r>
              <a:rPr lang="en-US" sz="2800" dirty="0"/>
              <a:t>Developers further </a:t>
            </a:r>
            <a:r>
              <a:rPr lang="en-US" sz="2800" dirty="0">
                <a:solidFill>
                  <a:srgbClr val="0000FF"/>
                </a:solidFill>
              </a:rPr>
              <a:t>refine the prototype</a:t>
            </a:r>
          </a:p>
          <a:p>
            <a:pPr eaLnBrk="1" hangingPunct="1"/>
            <a:r>
              <a:rPr lang="en-US" sz="2800" dirty="0"/>
              <a:t>When the </a:t>
            </a:r>
            <a:r>
              <a:rPr lang="en-US" sz="2800" dirty="0">
                <a:solidFill>
                  <a:srgbClr val="0000FF"/>
                </a:solidFill>
              </a:rPr>
              <a:t>user is satisfied</a:t>
            </a:r>
            <a:r>
              <a:rPr lang="en-US" sz="2800" dirty="0"/>
              <a:t>, the prototype code is brought up to the standards needed for a final product.</a:t>
            </a:r>
          </a:p>
          <a:p>
            <a:pPr eaLnBrk="1" hangingPunct="1"/>
            <a:endParaRPr lang="en-US" sz="2800" dirty="0"/>
          </a:p>
        </p:txBody>
      </p:sp>
    </p:spTree>
    <p:extLst>
      <p:ext uri="{BB962C8B-B14F-4D97-AF65-F5344CB8AC3E}">
        <p14:creationId xmlns:p14="http://schemas.microsoft.com/office/powerpoint/2010/main" val="91339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434685" y="90710"/>
            <a:ext cx="8911687" cy="1280890"/>
          </a:xfrm>
        </p:spPr>
        <p:txBody>
          <a:bodyPr/>
          <a:lstStyle/>
          <a:p>
            <a:pPr>
              <a:defRPr/>
            </a:pPr>
            <a:r>
              <a:rPr lang="en-US" b="1" dirty="0">
                <a:solidFill>
                  <a:srgbClr val="C00000"/>
                </a:solidFill>
              </a:rPr>
              <a:t>Evolutionary Prototyping</a:t>
            </a:r>
            <a:r>
              <a:rPr lang="en-US" b="1" dirty="0" smtClean="0">
                <a:solidFill>
                  <a:srgbClr val="C00000"/>
                </a:solidFill>
              </a:rPr>
              <a:t> </a:t>
            </a:r>
            <a:r>
              <a:rPr lang="en-US" b="1" dirty="0">
                <a:solidFill>
                  <a:srgbClr val="C00000"/>
                </a:solidFill>
              </a:rPr>
              <a:t>Steps</a:t>
            </a:r>
          </a:p>
        </p:txBody>
      </p:sp>
      <p:sp>
        <p:nvSpPr>
          <p:cNvPr id="33795" name="Rectangle 3"/>
          <p:cNvSpPr>
            <a:spLocks noGrp="1" noChangeArrowheads="1"/>
          </p:cNvSpPr>
          <p:nvPr>
            <p:ph idx="1"/>
          </p:nvPr>
        </p:nvSpPr>
        <p:spPr>
          <a:xfrm>
            <a:off x="1635760" y="873760"/>
            <a:ext cx="10271760" cy="5482590"/>
          </a:xfrm>
        </p:spPr>
        <p:txBody>
          <a:bodyPr>
            <a:noAutofit/>
          </a:bodyPr>
          <a:lstStyle/>
          <a:p>
            <a:pPr eaLnBrk="1" hangingPunct="1">
              <a:lnSpc>
                <a:spcPct val="80000"/>
              </a:lnSpc>
            </a:pPr>
            <a:r>
              <a:rPr lang="en-US" sz="2800" dirty="0"/>
              <a:t>A </a:t>
            </a:r>
            <a:r>
              <a:rPr lang="en-US" sz="2800" dirty="0">
                <a:solidFill>
                  <a:srgbClr val="0000FF"/>
                </a:solidFill>
              </a:rPr>
              <a:t>preliminary project plan </a:t>
            </a:r>
            <a:r>
              <a:rPr lang="en-US" sz="2800" dirty="0"/>
              <a:t>is developed</a:t>
            </a:r>
          </a:p>
          <a:p>
            <a:pPr eaLnBrk="1" hangingPunct="1">
              <a:lnSpc>
                <a:spcPct val="80000"/>
              </a:lnSpc>
            </a:pPr>
            <a:r>
              <a:rPr lang="en-US" sz="2800" dirty="0"/>
              <a:t>An </a:t>
            </a:r>
            <a:r>
              <a:rPr lang="en-US" sz="2800" dirty="0">
                <a:solidFill>
                  <a:srgbClr val="0000FF"/>
                </a:solidFill>
              </a:rPr>
              <a:t>partial high-level paper model </a:t>
            </a:r>
            <a:r>
              <a:rPr lang="en-US" sz="2800" dirty="0"/>
              <a:t>is created</a:t>
            </a:r>
          </a:p>
          <a:p>
            <a:pPr eaLnBrk="1" hangingPunct="1">
              <a:lnSpc>
                <a:spcPct val="80000"/>
              </a:lnSpc>
            </a:pPr>
            <a:r>
              <a:rPr lang="en-US" sz="2800" dirty="0"/>
              <a:t>The model is source for a </a:t>
            </a:r>
            <a:r>
              <a:rPr lang="en-US" sz="2800" dirty="0">
                <a:solidFill>
                  <a:srgbClr val="0000FF"/>
                </a:solidFill>
              </a:rPr>
              <a:t>partial requirements specification</a:t>
            </a:r>
          </a:p>
          <a:p>
            <a:pPr eaLnBrk="1" hangingPunct="1">
              <a:lnSpc>
                <a:spcPct val="80000"/>
              </a:lnSpc>
            </a:pPr>
            <a:r>
              <a:rPr lang="en-US" sz="2800" dirty="0"/>
              <a:t>A  prototype is built with </a:t>
            </a:r>
            <a:r>
              <a:rPr lang="en-US" sz="2800" dirty="0">
                <a:solidFill>
                  <a:srgbClr val="0000FF"/>
                </a:solidFill>
              </a:rPr>
              <a:t>basic and critical attributes</a:t>
            </a:r>
          </a:p>
          <a:p>
            <a:pPr eaLnBrk="1" hangingPunct="1">
              <a:lnSpc>
                <a:spcPct val="80000"/>
              </a:lnSpc>
            </a:pPr>
            <a:r>
              <a:rPr lang="en-US" sz="2800" dirty="0"/>
              <a:t>The </a:t>
            </a:r>
            <a:r>
              <a:rPr lang="en-US" sz="2800" dirty="0">
                <a:solidFill>
                  <a:srgbClr val="0000FF"/>
                </a:solidFill>
              </a:rPr>
              <a:t>designer builds </a:t>
            </a:r>
          </a:p>
          <a:p>
            <a:pPr lvl="1" eaLnBrk="1" hangingPunct="1">
              <a:lnSpc>
                <a:spcPct val="80000"/>
              </a:lnSpc>
            </a:pPr>
            <a:r>
              <a:rPr lang="en-US" sz="2400" dirty="0"/>
              <a:t>the database </a:t>
            </a:r>
          </a:p>
          <a:p>
            <a:pPr lvl="1" eaLnBrk="1" hangingPunct="1">
              <a:lnSpc>
                <a:spcPct val="80000"/>
              </a:lnSpc>
            </a:pPr>
            <a:r>
              <a:rPr lang="en-US" sz="2400" dirty="0"/>
              <a:t>user interface </a:t>
            </a:r>
          </a:p>
          <a:p>
            <a:pPr lvl="1" eaLnBrk="1" hangingPunct="1">
              <a:lnSpc>
                <a:spcPct val="80000"/>
              </a:lnSpc>
            </a:pPr>
            <a:r>
              <a:rPr lang="en-US" sz="2400" dirty="0"/>
              <a:t>algorithmic functions</a:t>
            </a:r>
          </a:p>
          <a:p>
            <a:pPr eaLnBrk="1" hangingPunct="1">
              <a:lnSpc>
                <a:spcPct val="80000"/>
              </a:lnSpc>
            </a:pPr>
            <a:r>
              <a:rPr lang="en-US" sz="2800" dirty="0"/>
              <a:t>The designer </a:t>
            </a:r>
            <a:r>
              <a:rPr lang="en-US" sz="2800" dirty="0">
                <a:solidFill>
                  <a:srgbClr val="0000FF"/>
                </a:solidFill>
              </a:rPr>
              <a:t>demonstrates the prototype</a:t>
            </a:r>
            <a:r>
              <a:rPr lang="en-US" sz="2800" dirty="0"/>
              <a:t>, the user evaluates for problems and suggests improvements.</a:t>
            </a:r>
          </a:p>
          <a:p>
            <a:pPr eaLnBrk="1" hangingPunct="1">
              <a:lnSpc>
                <a:spcPct val="80000"/>
              </a:lnSpc>
            </a:pPr>
            <a:r>
              <a:rPr lang="en-US" sz="2800" dirty="0"/>
              <a:t>This loop continues </a:t>
            </a:r>
            <a:r>
              <a:rPr lang="en-US" sz="2800" dirty="0">
                <a:solidFill>
                  <a:srgbClr val="0000FF"/>
                </a:solidFill>
              </a:rPr>
              <a:t>until the user is satisfied</a:t>
            </a:r>
          </a:p>
        </p:txBody>
      </p:sp>
    </p:spTree>
    <p:extLst>
      <p:ext uri="{BB962C8B-B14F-4D97-AF65-F5344CB8AC3E}">
        <p14:creationId xmlns:p14="http://schemas.microsoft.com/office/powerpoint/2010/main" val="283826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965" y="146590"/>
            <a:ext cx="8911687" cy="1280890"/>
          </a:xfrm>
        </p:spPr>
        <p:txBody>
          <a:bodyPr/>
          <a:lstStyle/>
          <a:p>
            <a:pPr>
              <a:defRPr/>
            </a:pPr>
            <a:r>
              <a:rPr lang="en-US" b="1" dirty="0">
                <a:solidFill>
                  <a:srgbClr val="C00000"/>
                </a:solidFill>
              </a:rPr>
              <a:t>Incremental prototyping</a:t>
            </a:r>
          </a:p>
        </p:txBody>
      </p:sp>
      <p:sp>
        <p:nvSpPr>
          <p:cNvPr id="35843" name="Content Placeholder 2"/>
          <p:cNvSpPr>
            <a:spLocks noGrp="1"/>
          </p:cNvSpPr>
          <p:nvPr>
            <p:ph idx="1"/>
          </p:nvPr>
        </p:nvSpPr>
        <p:spPr>
          <a:xfrm>
            <a:off x="1615440" y="1178560"/>
            <a:ext cx="9889172" cy="4732662"/>
          </a:xfrm>
        </p:spPr>
        <p:txBody>
          <a:bodyPr>
            <a:normAutofit/>
          </a:bodyPr>
          <a:lstStyle/>
          <a:p>
            <a:pPr eaLnBrk="1" hangingPunct="1"/>
            <a:r>
              <a:rPr lang="en-US" sz="2800" dirty="0"/>
              <a:t>Final product built as separate prototypes</a:t>
            </a:r>
          </a:p>
          <a:p>
            <a:pPr eaLnBrk="1" hangingPunct="1"/>
            <a:r>
              <a:rPr lang="en-US" sz="2800" dirty="0">
                <a:solidFill>
                  <a:srgbClr val="FF0000"/>
                </a:solidFill>
              </a:rPr>
              <a:t>At the end, the prototypes are merged into a final design</a:t>
            </a:r>
          </a:p>
        </p:txBody>
      </p:sp>
    </p:spTree>
    <p:extLst>
      <p:ext uri="{BB962C8B-B14F-4D97-AF65-F5344CB8AC3E}">
        <p14:creationId xmlns:p14="http://schemas.microsoft.com/office/powerpoint/2010/main" val="316227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725" y="156750"/>
            <a:ext cx="8911687" cy="666210"/>
          </a:xfrm>
        </p:spPr>
        <p:txBody>
          <a:bodyPr/>
          <a:lstStyle/>
          <a:p>
            <a:pPr>
              <a:defRPr/>
            </a:pPr>
            <a:r>
              <a:rPr lang="en-US" b="1" dirty="0">
                <a:solidFill>
                  <a:srgbClr val="C00000"/>
                </a:solidFill>
              </a:rPr>
              <a:t>Extreme Prototyping</a:t>
            </a:r>
          </a:p>
        </p:txBody>
      </p:sp>
      <p:sp>
        <p:nvSpPr>
          <p:cNvPr id="3" name="Content Placeholder 2"/>
          <p:cNvSpPr>
            <a:spLocks noGrp="1"/>
          </p:cNvSpPr>
          <p:nvPr>
            <p:ph idx="1"/>
          </p:nvPr>
        </p:nvSpPr>
        <p:spPr>
          <a:xfrm>
            <a:off x="1912205" y="1219200"/>
            <a:ext cx="9995315" cy="5069840"/>
          </a:xfrm>
        </p:spPr>
        <p:txBody>
          <a:bodyPr>
            <a:normAutofit/>
          </a:bodyPr>
          <a:lstStyle/>
          <a:p>
            <a:pPr marL="411480">
              <a:buFont typeface="Wingdings"/>
              <a:buChar char=""/>
              <a:defRPr/>
            </a:pPr>
            <a:r>
              <a:rPr lang="en-US" sz="3200" dirty="0"/>
              <a:t>Often used for web applications</a:t>
            </a:r>
          </a:p>
          <a:p>
            <a:pPr marL="411480">
              <a:buFont typeface="Wingdings"/>
              <a:buChar char=""/>
              <a:defRPr/>
            </a:pPr>
            <a:r>
              <a:rPr lang="en-US" sz="3200" dirty="0"/>
              <a:t>Development broken down into 3 phases, each based on the preceding 1</a:t>
            </a:r>
          </a:p>
          <a:p>
            <a:pPr marL="969264" lvl="1" indent="-514350">
              <a:buFont typeface="+mj-lt"/>
              <a:buAutoNum type="arabicPeriod"/>
              <a:defRPr/>
            </a:pPr>
            <a:r>
              <a:rPr lang="en-US" sz="2800" dirty="0"/>
              <a:t>Static prototype consisting of HTML pages</a:t>
            </a:r>
          </a:p>
          <a:p>
            <a:pPr marL="969264" lvl="1" indent="-514350">
              <a:buFont typeface="+mj-lt"/>
              <a:buAutoNum type="arabicPeriod"/>
              <a:defRPr/>
            </a:pPr>
            <a:r>
              <a:rPr lang="en-US" sz="2800" dirty="0"/>
              <a:t>Screen are programmed and fully functional using a simulated services layer</a:t>
            </a:r>
          </a:p>
          <a:p>
            <a:pPr marL="1225296" lvl="2" indent="-514350">
              <a:buFont typeface="Wingdings 2"/>
              <a:buChar char=""/>
              <a:defRPr/>
            </a:pPr>
            <a:r>
              <a:rPr lang="en-US" sz="2400" dirty="0">
                <a:solidFill>
                  <a:srgbClr val="FF0000"/>
                </a:solidFill>
              </a:rPr>
              <a:t>Fully functional UI is developed with little regard to the services, other than their contract</a:t>
            </a:r>
          </a:p>
          <a:p>
            <a:pPr marL="969264" lvl="1" indent="-514350">
              <a:buFont typeface="+mj-lt"/>
              <a:buAutoNum type="arabicPeriod"/>
              <a:defRPr/>
            </a:pPr>
            <a:r>
              <a:rPr lang="en-US" sz="2800" dirty="0"/>
              <a:t>Services are implemented</a:t>
            </a:r>
          </a:p>
        </p:txBody>
      </p:sp>
    </p:spTree>
    <p:extLst>
      <p:ext uri="{BB962C8B-B14F-4D97-AF65-F5344CB8AC3E}">
        <p14:creationId xmlns:p14="http://schemas.microsoft.com/office/powerpoint/2010/main" val="2485481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5" y="278670"/>
            <a:ext cx="8911687" cy="757650"/>
          </a:xfrm>
        </p:spPr>
        <p:txBody>
          <a:bodyPr/>
          <a:lstStyle/>
          <a:p>
            <a:pPr>
              <a:defRPr/>
            </a:pPr>
            <a:r>
              <a:rPr lang="en-US" b="1" dirty="0">
                <a:solidFill>
                  <a:srgbClr val="C00000"/>
                </a:solidFill>
              </a:rPr>
              <a:t>Prototyping advantages</a:t>
            </a:r>
          </a:p>
        </p:txBody>
      </p:sp>
      <p:sp>
        <p:nvSpPr>
          <p:cNvPr id="3" name="Content Placeholder 2"/>
          <p:cNvSpPr>
            <a:spLocks noGrp="1"/>
          </p:cNvSpPr>
          <p:nvPr>
            <p:ph idx="1"/>
          </p:nvPr>
        </p:nvSpPr>
        <p:spPr>
          <a:xfrm>
            <a:off x="1879600" y="1127760"/>
            <a:ext cx="9625012" cy="4783462"/>
          </a:xfrm>
        </p:spPr>
        <p:txBody>
          <a:bodyPr>
            <a:noAutofit/>
          </a:bodyPr>
          <a:lstStyle/>
          <a:p>
            <a:pPr marL="411480">
              <a:buFont typeface="Wingdings"/>
              <a:buChar char=""/>
              <a:defRPr/>
            </a:pPr>
            <a:r>
              <a:rPr lang="en-US" sz="2800" dirty="0"/>
              <a:t>Reduced time and cost</a:t>
            </a:r>
          </a:p>
          <a:p>
            <a:pPr marL="740664" lvl="1">
              <a:buFont typeface="Wingdings"/>
              <a:buChar char=""/>
              <a:defRPr/>
            </a:pPr>
            <a:r>
              <a:rPr lang="en-US" sz="2400" dirty="0"/>
              <a:t>Can improve the quality of requirements and specifications provided to developers</a:t>
            </a:r>
          </a:p>
          <a:p>
            <a:pPr marL="996696" lvl="2">
              <a:buFont typeface="Wingdings 2"/>
              <a:buChar char=""/>
              <a:defRPr/>
            </a:pPr>
            <a:r>
              <a:rPr lang="en-US" sz="2000" dirty="0"/>
              <a:t>Early determination of what the user really wants can result in faster and less expensive software</a:t>
            </a:r>
          </a:p>
          <a:p>
            <a:pPr marL="411480">
              <a:buFont typeface="Wingdings"/>
              <a:buChar char=""/>
              <a:defRPr/>
            </a:pPr>
            <a:r>
              <a:rPr lang="en-US" sz="2800" dirty="0"/>
              <a:t>Improved/increased user involvement</a:t>
            </a:r>
          </a:p>
          <a:p>
            <a:pPr marL="740664" lvl="1">
              <a:buFont typeface="Wingdings"/>
              <a:buChar char=""/>
              <a:defRPr/>
            </a:pPr>
            <a:r>
              <a:rPr lang="en-US" sz="2400" dirty="0"/>
              <a:t>User can see and interact with the prototype, allowing them to provide better/more complete feedback and specs</a:t>
            </a:r>
          </a:p>
          <a:p>
            <a:pPr marL="740664" lvl="1">
              <a:buFont typeface="Wingdings"/>
              <a:buChar char=""/>
              <a:defRPr/>
            </a:pPr>
            <a:r>
              <a:rPr lang="en-US" sz="2400" dirty="0"/>
              <a:t>Misunderstandings/miscommunications revealed</a:t>
            </a:r>
          </a:p>
          <a:p>
            <a:pPr marL="740664" lvl="1">
              <a:buFont typeface="Wingdings"/>
              <a:buChar char=""/>
              <a:defRPr/>
            </a:pPr>
            <a:r>
              <a:rPr lang="en-US" sz="2400" dirty="0"/>
              <a:t>Final product more likely to satisfy their desired look/feel/performance</a:t>
            </a:r>
          </a:p>
        </p:txBody>
      </p:sp>
    </p:spTree>
    <p:extLst>
      <p:ext uri="{BB962C8B-B14F-4D97-AF65-F5344CB8AC3E}">
        <p14:creationId xmlns:p14="http://schemas.microsoft.com/office/powerpoint/2010/main" val="383507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40" y="212726"/>
            <a:ext cx="8305800" cy="914400"/>
          </a:xfrm>
        </p:spPr>
        <p:txBody>
          <a:bodyPr>
            <a:normAutofit/>
          </a:bodyPr>
          <a:lstStyle/>
          <a:p>
            <a:pPr>
              <a:defRPr/>
            </a:pPr>
            <a:r>
              <a:rPr lang="en-US" b="1" dirty="0">
                <a:solidFill>
                  <a:srgbClr val="C00000"/>
                </a:solidFill>
              </a:rPr>
              <a:t>Disadvantages of prototyping 1</a:t>
            </a:r>
          </a:p>
        </p:txBody>
      </p:sp>
      <p:sp>
        <p:nvSpPr>
          <p:cNvPr id="38915" name="Content Placeholder 2"/>
          <p:cNvSpPr>
            <a:spLocks noGrp="1"/>
          </p:cNvSpPr>
          <p:nvPr>
            <p:ph idx="1"/>
          </p:nvPr>
        </p:nvSpPr>
        <p:spPr>
          <a:xfrm>
            <a:off x="1828800" y="1116966"/>
            <a:ext cx="9865360" cy="5096510"/>
          </a:xfrm>
        </p:spPr>
        <p:txBody>
          <a:bodyPr>
            <a:noAutofit/>
          </a:bodyPr>
          <a:lstStyle/>
          <a:p>
            <a:pPr eaLnBrk="1" hangingPunct="1"/>
            <a:r>
              <a:rPr lang="en-US" sz="3200" dirty="0"/>
              <a:t>Insufficient analysis</a:t>
            </a:r>
          </a:p>
          <a:p>
            <a:pPr lvl="1" eaLnBrk="1" hangingPunct="1"/>
            <a:r>
              <a:rPr lang="en-US" sz="2800" dirty="0"/>
              <a:t>Focus on limited prototype can distract developers from analyzing complete project</a:t>
            </a:r>
          </a:p>
          <a:p>
            <a:pPr lvl="1" eaLnBrk="1" hangingPunct="1"/>
            <a:r>
              <a:rPr lang="en-US" sz="2800" dirty="0"/>
              <a:t>May overlook better solutions</a:t>
            </a:r>
          </a:p>
          <a:p>
            <a:pPr lvl="1" eaLnBrk="1" hangingPunct="1"/>
            <a:r>
              <a:rPr lang="en-US" sz="2800" dirty="0"/>
              <a:t>Conversion of limited prototypes into poorly engineered final projects that are hard to maintain</a:t>
            </a:r>
          </a:p>
          <a:p>
            <a:pPr lvl="1" eaLnBrk="1" hangingPunct="1"/>
            <a:r>
              <a:rPr lang="en-US" sz="2800" dirty="0"/>
              <a:t>Limited functionality may not scale well if used as the basis of a final deliverable</a:t>
            </a:r>
          </a:p>
          <a:p>
            <a:pPr lvl="2" eaLnBrk="1" hangingPunct="1"/>
            <a:r>
              <a:rPr lang="en-US" sz="2400" dirty="0"/>
              <a:t>May not be noticed if developers too focused on building prototype as a </a:t>
            </a:r>
            <a:r>
              <a:rPr lang="en-US" sz="2400" dirty="0" smtClean="0"/>
              <a:t>model</a:t>
            </a:r>
          </a:p>
          <a:p>
            <a:pPr lvl="1"/>
            <a:r>
              <a:rPr lang="en-US" sz="2600" dirty="0" smtClean="0"/>
              <a:t>It </a:t>
            </a:r>
            <a:r>
              <a:rPr lang="en-US" sz="2600" dirty="0"/>
              <a:t>spend a great deal of time/effort to produce</a:t>
            </a:r>
          </a:p>
        </p:txBody>
      </p:sp>
    </p:spTree>
    <p:extLst>
      <p:ext uri="{BB962C8B-B14F-4D97-AF65-F5344CB8AC3E}">
        <p14:creationId xmlns:p14="http://schemas.microsoft.com/office/powerpoint/2010/main" val="273272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5630-4A56-2F57-1662-06175E88FDC4}"/>
              </a:ext>
            </a:extLst>
          </p:cNvPr>
          <p:cNvSpPr>
            <a:spLocks noGrp="1"/>
          </p:cNvSpPr>
          <p:nvPr>
            <p:ph type="title"/>
          </p:nvPr>
        </p:nvSpPr>
        <p:spPr>
          <a:xfrm>
            <a:off x="774285" y="0"/>
            <a:ext cx="8911687" cy="1066800"/>
          </a:xfrm>
        </p:spPr>
        <p:txBody>
          <a:bodyPr>
            <a:normAutofit fontScale="90000"/>
          </a:bodyPr>
          <a:lstStyle/>
          <a:p>
            <a:r>
              <a:rPr lang="en-US" b="1" i="0" dirty="0">
                <a:solidFill>
                  <a:srgbClr val="C00000"/>
                </a:solidFill>
                <a:effectLst/>
                <a:latin typeface="Arial" panose="020B0604020202020204" pitchFamily="34" charset="0"/>
                <a:cs typeface="Arial" panose="020B0604020202020204" pitchFamily="34" charset="0"/>
              </a:rPr>
              <a:t>Iterative Model - Design</a:t>
            </a:r>
            <a:br>
              <a:rPr lang="en-US" b="1" i="0" dirty="0">
                <a:solidFill>
                  <a:srgbClr val="C00000"/>
                </a:solidFill>
                <a:effectLst/>
                <a:latin typeface="Arial" panose="020B0604020202020204" pitchFamily="34" charset="0"/>
                <a:cs typeface="Arial" panose="020B0604020202020204" pitchFamily="34" charset="0"/>
              </a:rPr>
            </a:br>
            <a:endParaRPr lang="en-US"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425F37-EB76-49D0-B8B5-8FA12CAF2DCC}"/>
              </a:ext>
            </a:extLst>
          </p:cNvPr>
          <p:cNvSpPr>
            <a:spLocks noGrp="1"/>
          </p:cNvSpPr>
          <p:nvPr>
            <p:ph idx="1"/>
          </p:nvPr>
        </p:nvSpPr>
        <p:spPr>
          <a:xfrm>
            <a:off x="1483360" y="955040"/>
            <a:ext cx="10160000" cy="5019040"/>
          </a:xfrm>
        </p:spPr>
        <p:txBody>
          <a:bodyPr>
            <a:normAutofit/>
          </a:bodyPr>
          <a:lstStyle/>
          <a:p>
            <a:r>
              <a:rPr lang="en-US" sz="2800" dirty="0">
                <a:solidFill>
                  <a:schemeClr val="tx1"/>
                </a:solidFill>
              </a:rPr>
              <a:t>The iterative model is a software development approach that </a:t>
            </a:r>
            <a:r>
              <a:rPr lang="en-US" sz="2800" dirty="0">
                <a:solidFill>
                  <a:srgbClr val="FF0000"/>
                </a:solidFill>
              </a:rPr>
              <a:t>breaks down projects into smaller, manageable chunks called iterations</a:t>
            </a:r>
            <a:r>
              <a:rPr lang="en-US" sz="2800" dirty="0">
                <a:solidFill>
                  <a:schemeClr val="tx1"/>
                </a:solidFill>
              </a:rPr>
              <a:t>, </a:t>
            </a:r>
            <a:r>
              <a:rPr lang="en-US" sz="2800" dirty="0">
                <a:solidFill>
                  <a:srgbClr val="00B050"/>
                </a:solidFill>
              </a:rPr>
              <a:t>each involving planning, analysis, design, development, testing, and deployment, </a:t>
            </a:r>
            <a:r>
              <a:rPr lang="en-US" sz="2800" dirty="0">
                <a:solidFill>
                  <a:schemeClr val="tx1"/>
                </a:solidFill>
              </a:rPr>
              <a:t>with each iteration building upon the previous one to refine and improve the product </a:t>
            </a:r>
            <a:endParaRPr lang="en-US" sz="2800" dirty="0" smtClean="0">
              <a:solidFill>
                <a:schemeClr val="tx1"/>
              </a:solidFill>
            </a:endParaRPr>
          </a:p>
          <a:p>
            <a:r>
              <a:rPr lang="en-US" sz="2800" b="0" i="0" dirty="0" smtClean="0">
                <a:solidFill>
                  <a:schemeClr val="tx1"/>
                </a:solidFill>
                <a:effectLst/>
              </a:rPr>
              <a:t>The basic idea behind this method is to develop a system through repeated cycles (iterative) and in smaller portions at a time (incremental).</a:t>
            </a:r>
            <a:endParaRPr lang="en-US" sz="2800" dirty="0">
              <a:solidFill>
                <a:schemeClr val="tx1"/>
              </a:solidFill>
            </a:endParaRPr>
          </a:p>
        </p:txBody>
      </p:sp>
    </p:spTree>
    <p:extLst>
      <p:ext uri="{BB962C8B-B14F-4D97-AF65-F5344CB8AC3E}">
        <p14:creationId xmlns:p14="http://schemas.microsoft.com/office/powerpoint/2010/main" val="333778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612B6-1A35-77FE-CCB1-9AEA2BD0DA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4000"/>
                    </a14:imgEffect>
                  </a14:imgLayer>
                </a14:imgProps>
              </a:ext>
            </a:extLst>
          </a:blip>
          <a:stretch>
            <a:fillRect/>
          </a:stretch>
        </p:blipFill>
        <p:spPr>
          <a:xfrm>
            <a:off x="1401097" y="1042424"/>
            <a:ext cx="9861512" cy="5012935"/>
          </a:xfrm>
          <a:prstGeom prst="rect">
            <a:avLst/>
          </a:prstGeom>
        </p:spPr>
      </p:pic>
    </p:spTree>
    <p:extLst>
      <p:ext uri="{BB962C8B-B14F-4D97-AF65-F5344CB8AC3E}">
        <p14:creationId xmlns:p14="http://schemas.microsoft.com/office/powerpoint/2010/main" val="257105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90E0-B4E6-9AD2-02DB-789234888518}"/>
              </a:ext>
            </a:extLst>
          </p:cNvPr>
          <p:cNvSpPr>
            <a:spLocks noGrp="1"/>
          </p:cNvSpPr>
          <p:nvPr>
            <p:ph type="title"/>
          </p:nvPr>
        </p:nvSpPr>
        <p:spPr>
          <a:xfrm>
            <a:off x="1099405" y="116110"/>
            <a:ext cx="8911687" cy="727170"/>
          </a:xfrm>
        </p:spPr>
        <p:txBody>
          <a:bodyPr>
            <a:normAutofit fontScale="90000"/>
          </a:bodyPr>
          <a:lstStyle/>
          <a:p>
            <a:r>
              <a:rPr lang="en-US" b="1" i="0" dirty="0" smtClean="0">
                <a:solidFill>
                  <a:srgbClr val="C00000"/>
                </a:solidFill>
                <a:effectLst/>
              </a:rPr>
              <a:t>Spiral </a:t>
            </a:r>
            <a:r>
              <a:rPr lang="en-US" b="1" i="0" dirty="0">
                <a:solidFill>
                  <a:srgbClr val="C00000"/>
                </a:solidFill>
                <a:effectLst/>
              </a:rPr>
              <a:t>Model</a:t>
            </a:r>
            <a:br>
              <a:rPr lang="en-US" b="1" i="0" dirty="0">
                <a:solidFill>
                  <a:srgbClr val="C00000"/>
                </a:solidFill>
                <a:effectLst/>
              </a:rPr>
            </a:br>
            <a:endParaRPr lang="en-US" dirty="0">
              <a:solidFill>
                <a:srgbClr val="C00000"/>
              </a:solidFill>
            </a:endParaRPr>
          </a:p>
        </p:txBody>
      </p:sp>
      <p:sp>
        <p:nvSpPr>
          <p:cNvPr id="3" name="Content Placeholder 2">
            <a:extLst>
              <a:ext uri="{FF2B5EF4-FFF2-40B4-BE49-F238E27FC236}">
                <a16:creationId xmlns:a16="http://schemas.microsoft.com/office/drawing/2014/main" id="{FDB81242-87AB-8C47-855F-E77C6B930400}"/>
              </a:ext>
            </a:extLst>
          </p:cNvPr>
          <p:cNvSpPr>
            <a:spLocks noGrp="1"/>
          </p:cNvSpPr>
          <p:nvPr>
            <p:ph idx="1"/>
          </p:nvPr>
        </p:nvSpPr>
        <p:spPr>
          <a:xfrm>
            <a:off x="1422400" y="965200"/>
            <a:ext cx="10515600" cy="5445760"/>
          </a:xfrm>
        </p:spPr>
        <p:txBody>
          <a:bodyPr>
            <a:noAutofit/>
          </a:bodyPr>
          <a:lstStyle/>
          <a:p>
            <a:r>
              <a:rPr lang="en-US" sz="3200" b="0" i="0" dirty="0">
                <a:solidFill>
                  <a:srgbClr val="000000"/>
                </a:solidFill>
                <a:effectLst/>
              </a:rPr>
              <a:t>The spiral model </a:t>
            </a:r>
            <a:r>
              <a:rPr lang="en-US" sz="3200" b="0" i="0" dirty="0">
                <a:solidFill>
                  <a:srgbClr val="FF0000"/>
                </a:solidFill>
                <a:effectLst/>
              </a:rPr>
              <a:t>combines</a:t>
            </a:r>
            <a:r>
              <a:rPr lang="en-US" sz="3200" b="0" i="0" dirty="0">
                <a:solidFill>
                  <a:srgbClr val="000000"/>
                </a:solidFill>
                <a:effectLst/>
              </a:rPr>
              <a:t> the idea of </a:t>
            </a:r>
            <a:r>
              <a:rPr lang="en-US" sz="3200" b="0" i="0" dirty="0">
                <a:solidFill>
                  <a:srgbClr val="FF0000"/>
                </a:solidFill>
                <a:effectLst/>
              </a:rPr>
              <a:t>iterative </a:t>
            </a:r>
            <a:r>
              <a:rPr lang="en-US" sz="3200" b="0" i="0" dirty="0" smtClean="0">
                <a:solidFill>
                  <a:srgbClr val="FF0000"/>
                </a:solidFill>
                <a:effectLst/>
              </a:rPr>
              <a:t>(Repetition)development </a:t>
            </a:r>
            <a:r>
              <a:rPr lang="en-US" sz="3200" b="0" i="0" dirty="0">
                <a:solidFill>
                  <a:srgbClr val="000000"/>
                </a:solidFill>
                <a:effectLst/>
              </a:rPr>
              <a:t>with the systematic, controlled aspects of the </a:t>
            </a:r>
            <a:r>
              <a:rPr lang="en-US" sz="3200" b="0" i="0" dirty="0">
                <a:solidFill>
                  <a:srgbClr val="FF0000"/>
                </a:solidFill>
                <a:effectLst/>
              </a:rPr>
              <a:t>waterfall model</a:t>
            </a:r>
            <a:r>
              <a:rPr lang="en-US" sz="3200" b="0" i="0" dirty="0">
                <a:solidFill>
                  <a:srgbClr val="000000"/>
                </a:solidFill>
                <a:effectLst/>
              </a:rPr>
              <a:t>. </a:t>
            </a:r>
          </a:p>
          <a:p>
            <a:r>
              <a:rPr lang="en-US" sz="3200" b="0" i="0" dirty="0">
                <a:solidFill>
                  <a:srgbClr val="000000"/>
                </a:solidFill>
                <a:effectLst/>
              </a:rPr>
              <a:t>This Spiral model is a combination of iterative development process model and sequential linear development model i.e. the waterfall model with a very </a:t>
            </a:r>
            <a:r>
              <a:rPr lang="en-US" sz="3200" b="0" i="0" dirty="0">
                <a:solidFill>
                  <a:srgbClr val="FF0000"/>
                </a:solidFill>
                <a:effectLst/>
              </a:rPr>
              <a:t>high emphasis on </a:t>
            </a:r>
            <a:r>
              <a:rPr lang="en-US" sz="3200" b="1" i="0" dirty="0">
                <a:solidFill>
                  <a:srgbClr val="FF0000"/>
                </a:solidFill>
                <a:effectLst/>
              </a:rPr>
              <a:t>risk analysis</a:t>
            </a:r>
            <a:r>
              <a:rPr lang="en-US" sz="3200" b="0" i="0" dirty="0">
                <a:solidFill>
                  <a:srgbClr val="000000"/>
                </a:solidFill>
                <a:effectLst/>
              </a:rPr>
              <a:t>.</a:t>
            </a:r>
          </a:p>
          <a:p>
            <a:r>
              <a:rPr lang="en-US" sz="3200" b="0" i="0" dirty="0">
                <a:solidFill>
                  <a:srgbClr val="000000"/>
                </a:solidFill>
                <a:effectLst/>
              </a:rPr>
              <a:t> It allows incremental releases of the product or incremental refinement through each iteration around the spiral.</a:t>
            </a:r>
            <a:endParaRPr lang="en-US" sz="3200" dirty="0"/>
          </a:p>
        </p:txBody>
      </p:sp>
    </p:spTree>
    <p:extLst>
      <p:ext uri="{BB962C8B-B14F-4D97-AF65-F5344CB8AC3E}">
        <p14:creationId xmlns:p14="http://schemas.microsoft.com/office/powerpoint/2010/main" val="364874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smtClean="0">
                <a:solidFill>
                  <a:srgbClr val="C00000"/>
                </a:solidFill>
              </a:rPr>
              <a:t>SDLC</a:t>
            </a:r>
            <a:endParaRPr lang="en-US" b="1" dirty="0">
              <a:solidFill>
                <a:srgbClr val="C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524998" y="963845"/>
            <a:ext cx="11202963" cy="5763429"/>
          </a:xfrm>
          <a:prstGeom prst="rect">
            <a:avLst/>
          </a:prstGeom>
        </p:spPr>
      </p:pic>
    </p:spTree>
    <p:extLst>
      <p:ext uri="{BB962C8B-B14F-4D97-AF65-F5344CB8AC3E}">
        <p14:creationId xmlns:p14="http://schemas.microsoft.com/office/powerpoint/2010/main" val="39119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E76D-2BB6-C8B5-1C30-E54AE10DE338}"/>
              </a:ext>
            </a:extLst>
          </p:cNvPr>
          <p:cNvSpPr>
            <a:spLocks noGrp="1"/>
          </p:cNvSpPr>
          <p:nvPr>
            <p:ph type="title"/>
          </p:nvPr>
        </p:nvSpPr>
        <p:spPr>
          <a:xfrm>
            <a:off x="652365" y="142240"/>
            <a:ext cx="8911687" cy="894080"/>
          </a:xfrm>
        </p:spPr>
        <p:txBody>
          <a:bodyPr>
            <a:normAutofit fontScale="90000"/>
          </a:bodyPr>
          <a:lstStyle/>
          <a:p>
            <a:r>
              <a:rPr lang="en-US" b="1" i="0" dirty="0">
                <a:solidFill>
                  <a:srgbClr val="C00000"/>
                </a:solidFill>
                <a:effectLst/>
                <a:latin typeface="var(--ff-lato)"/>
              </a:rPr>
              <a:t>Spiral Model - Design</a:t>
            </a:r>
            <a:br>
              <a:rPr lang="en-US" b="1" i="0" dirty="0">
                <a:solidFill>
                  <a:srgbClr val="C00000"/>
                </a:solidFill>
                <a:effectLst/>
                <a:latin typeface="var(--ff-lato)"/>
              </a:rPr>
            </a:br>
            <a:endParaRPr lang="en-US" b="1" dirty="0">
              <a:solidFill>
                <a:srgbClr val="C00000"/>
              </a:solidFill>
            </a:endParaRPr>
          </a:p>
        </p:txBody>
      </p:sp>
      <p:sp>
        <p:nvSpPr>
          <p:cNvPr id="3" name="Content Placeholder 2">
            <a:extLst>
              <a:ext uri="{FF2B5EF4-FFF2-40B4-BE49-F238E27FC236}">
                <a16:creationId xmlns:a16="http://schemas.microsoft.com/office/drawing/2014/main" id="{232FFF7B-2D00-2AEB-E781-9EDEE6A93498}"/>
              </a:ext>
            </a:extLst>
          </p:cNvPr>
          <p:cNvSpPr>
            <a:spLocks noGrp="1"/>
          </p:cNvSpPr>
          <p:nvPr>
            <p:ph idx="1"/>
          </p:nvPr>
        </p:nvSpPr>
        <p:spPr>
          <a:xfrm>
            <a:off x="1310640" y="1026160"/>
            <a:ext cx="10163492" cy="5149222"/>
          </a:xfrm>
        </p:spPr>
        <p:txBody>
          <a:bodyPr>
            <a:noAutofit/>
          </a:bodyPr>
          <a:lstStyle/>
          <a:p>
            <a:r>
              <a:rPr lang="en-US" sz="3600" b="0" i="0" dirty="0">
                <a:solidFill>
                  <a:srgbClr val="000000"/>
                </a:solidFill>
                <a:effectLst/>
              </a:rPr>
              <a:t>The spiral model has four phases. A software project repeatedly passes through these phases in iterations called Spirals.</a:t>
            </a:r>
          </a:p>
          <a:p>
            <a:pPr algn="l"/>
            <a:r>
              <a:rPr lang="en-US" sz="3600" b="0" i="0" dirty="0">
                <a:effectLst/>
              </a:rPr>
              <a:t>Identification</a:t>
            </a:r>
          </a:p>
          <a:p>
            <a:r>
              <a:rPr lang="en-US" sz="3600" dirty="0"/>
              <a:t>Design</a:t>
            </a:r>
          </a:p>
          <a:p>
            <a:r>
              <a:rPr lang="en-US" sz="3600" dirty="0"/>
              <a:t>Construct or build</a:t>
            </a:r>
          </a:p>
          <a:p>
            <a:r>
              <a:rPr lang="en-US" sz="3600" dirty="0"/>
              <a:t>Evaluation and Risk Analysis</a:t>
            </a:r>
          </a:p>
        </p:txBody>
      </p:sp>
    </p:spTree>
    <p:extLst>
      <p:ext uri="{BB962C8B-B14F-4D97-AF65-F5344CB8AC3E}">
        <p14:creationId xmlns:p14="http://schemas.microsoft.com/office/powerpoint/2010/main" val="3924851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09599" y="104140"/>
            <a:ext cx="10972800" cy="706120"/>
          </a:xfrm>
        </p:spPr>
        <p:txBody>
          <a:bodyPr/>
          <a:lstStyle/>
          <a:p>
            <a:pPr>
              <a:defRPr/>
            </a:pPr>
            <a:r>
              <a:rPr lang="en-US" b="1" dirty="0">
                <a:solidFill>
                  <a:srgbClr val="C00000"/>
                </a:solidFill>
              </a:rPr>
              <a:t>Spiral SDLC Model</a:t>
            </a:r>
          </a:p>
        </p:txBody>
      </p:sp>
      <p:pic>
        <p:nvPicPr>
          <p:cNvPr id="5" name="Picture 4">
            <a:extLst>
              <a:ext uri="{FF2B5EF4-FFF2-40B4-BE49-F238E27FC236}">
                <a16:creationId xmlns:a16="http://schemas.microsoft.com/office/drawing/2014/main" id="{8E92D175-FF97-35D9-8DDB-152EDA0C150C}"/>
              </a:ext>
            </a:extLst>
          </p:cNvPr>
          <p:cNvPicPr>
            <a:picLocks noChangeAspect="1"/>
          </p:cNvPicPr>
          <p:nvPr/>
        </p:nvPicPr>
        <p:blipFill>
          <a:blip r:embed="rId2"/>
          <a:stretch>
            <a:fillRect/>
          </a:stretch>
        </p:blipFill>
        <p:spPr>
          <a:xfrm>
            <a:off x="2534674" y="800100"/>
            <a:ext cx="7122651" cy="5933580"/>
          </a:xfrm>
          <a:prstGeom prst="rect">
            <a:avLst/>
          </a:prstGeom>
        </p:spPr>
      </p:pic>
    </p:spTree>
    <p:extLst>
      <p:ext uri="{BB962C8B-B14F-4D97-AF65-F5344CB8AC3E}">
        <p14:creationId xmlns:p14="http://schemas.microsoft.com/office/powerpoint/2010/main" val="42711843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713325" y="0"/>
            <a:ext cx="8911687" cy="706850"/>
          </a:xfrm>
        </p:spPr>
        <p:txBody>
          <a:bodyPr/>
          <a:lstStyle/>
          <a:p>
            <a:pPr>
              <a:defRPr/>
            </a:pPr>
            <a:r>
              <a:rPr lang="en-US" b="1" dirty="0">
                <a:solidFill>
                  <a:srgbClr val="C00000"/>
                </a:solidFill>
              </a:rPr>
              <a:t>Agile SDLC’s</a:t>
            </a:r>
          </a:p>
        </p:txBody>
      </p:sp>
      <p:sp>
        <p:nvSpPr>
          <p:cNvPr id="58371" name="Rectangle 3"/>
          <p:cNvSpPr>
            <a:spLocks noGrp="1" noChangeArrowheads="1"/>
          </p:cNvSpPr>
          <p:nvPr>
            <p:ph idx="1"/>
          </p:nvPr>
        </p:nvSpPr>
        <p:spPr>
          <a:xfrm>
            <a:off x="1234439" y="706850"/>
            <a:ext cx="10627360" cy="4419600"/>
          </a:xfrm>
        </p:spPr>
        <p:txBody>
          <a:bodyPr>
            <a:noAutofit/>
          </a:bodyPr>
          <a:lstStyle/>
          <a:p>
            <a:pPr algn="l"/>
            <a:r>
              <a:rPr lang="en-US" sz="2200" b="0" i="0" dirty="0">
                <a:solidFill>
                  <a:srgbClr val="000000"/>
                </a:solidFill>
                <a:effectLst/>
              </a:rPr>
              <a:t>Agile SDLC model is a combination of </a:t>
            </a:r>
            <a:r>
              <a:rPr lang="en-US" sz="2200" b="0" i="0" dirty="0">
                <a:solidFill>
                  <a:srgbClr val="FF0000"/>
                </a:solidFill>
                <a:effectLst/>
              </a:rPr>
              <a:t>iterative</a:t>
            </a:r>
            <a:r>
              <a:rPr lang="en-US" sz="2200" b="0" i="0" dirty="0">
                <a:solidFill>
                  <a:srgbClr val="000000"/>
                </a:solidFill>
                <a:effectLst/>
              </a:rPr>
              <a:t> and </a:t>
            </a:r>
            <a:r>
              <a:rPr lang="en-US" sz="2200" b="0" i="0" dirty="0">
                <a:solidFill>
                  <a:srgbClr val="FF0000"/>
                </a:solidFill>
                <a:effectLst/>
              </a:rPr>
              <a:t>incremental process models </a:t>
            </a:r>
            <a:r>
              <a:rPr lang="en-US" sz="2200" b="0" i="0" dirty="0">
                <a:solidFill>
                  <a:srgbClr val="000000"/>
                </a:solidFill>
                <a:effectLst/>
              </a:rPr>
              <a:t>with focus on process adaptability and customer satisfaction by rapid delivery of working software product. Agile Methods break the product into small incremental builds. These builds are provided in iterations. Each iteration typically lasts from about one to three weeks. Every iteration involves cross functional teams working simultaneously on various areas like −</a:t>
            </a:r>
          </a:p>
          <a:p>
            <a:pPr algn="l">
              <a:buFont typeface="Arial" panose="020B0604020202020204" pitchFamily="34" charset="0"/>
              <a:buChar char="•"/>
            </a:pPr>
            <a:r>
              <a:rPr lang="en-US" sz="2200" b="0" i="0" dirty="0">
                <a:solidFill>
                  <a:srgbClr val="000000"/>
                </a:solidFill>
                <a:effectLst/>
              </a:rPr>
              <a:t>Planning</a:t>
            </a:r>
          </a:p>
          <a:p>
            <a:pPr algn="l">
              <a:buFont typeface="Arial" panose="020B0604020202020204" pitchFamily="34" charset="0"/>
              <a:buChar char="•"/>
            </a:pPr>
            <a:r>
              <a:rPr lang="en-US" sz="2200" b="0" i="0" dirty="0">
                <a:solidFill>
                  <a:srgbClr val="000000"/>
                </a:solidFill>
                <a:effectLst/>
              </a:rPr>
              <a:t>Requirements Analysis</a:t>
            </a:r>
          </a:p>
          <a:p>
            <a:pPr algn="l">
              <a:buFont typeface="Arial" panose="020B0604020202020204" pitchFamily="34" charset="0"/>
              <a:buChar char="•"/>
            </a:pPr>
            <a:r>
              <a:rPr lang="en-US" sz="2200" b="0" i="0" dirty="0">
                <a:solidFill>
                  <a:srgbClr val="000000"/>
                </a:solidFill>
                <a:effectLst/>
              </a:rPr>
              <a:t>Design</a:t>
            </a:r>
          </a:p>
          <a:p>
            <a:pPr algn="l">
              <a:buFont typeface="Arial" panose="020B0604020202020204" pitchFamily="34" charset="0"/>
              <a:buChar char="•"/>
            </a:pPr>
            <a:r>
              <a:rPr lang="en-US" sz="2200" b="0" i="0" dirty="0">
                <a:solidFill>
                  <a:srgbClr val="000000"/>
                </a:solidFill>
                <a:effectLst/>
              </a:rPr>
              <a:t>Coding</a:t>
            </a:r>
          </a:p>
          <a:p>
            <a:pPr algn="l">
              <a:buFont typeface="Arial" panose="020B0604020202020204" pitchFamily="34" charset="0"/>
              <a:buChar char="•"/>
            </a:pPr>
            <a:r>
              <a:rPr lang="en-US" sz="2200" b="0" i="0" dirty="0">
                <a:solidFill>
                  <a:srgbClr val="000000"/>
                </a:solidFill>
                <a:effectLst/>
              </a:rPr>
              <a:t>Unit Testing and</a:t>
            </a:r>
          </a:p>
          <a:p>
            <a:pPr algn="l">
              <a:buFont typeface="Arial" panose="020B0604020202020204" pitchFamily="34" charset="0"/>
              <a:buChar char="•"/>
            </a:pPr>
            <a:r>
              <a:rPr lang="en-US" sz="2200" b="0" i="0" dirty="0">
                <a:solidFill>
                  <a:srgbClr val="000000"/>
                </a:solidFill>
                <a:effectLst/>
              </a:rPr>
              <a:t>Acceptance Testing.</a:t>
            </a:r>
          </a:p>
          <a:p>
            <a:pPr eaLnBrk="1" hangingPunct="1">
              <a:buFontTx/>
              <a:buNone/>
            </a:pPr>
            <a:endParaRPr lang="en-US" sz="2200" dirty="0"/>
          </a:p>
        </p:txBody>
      </p:sp>
      <p:sp>
        <p:nvSpPr>
          <p:cNvPr id="3" name="Rectangle 2"/>
          <p:cNvSpPr/>
          <p:nvPr/>
        </p:nvSpPr>
        <p:spPr>
          <a:xfrm>
            <a:off x="802640" y="5687536"/>
            <a:ext cx="11389360" cy="1015663"/>
          </a:xfrm>
          <a:prstGeom prst="rect">
            <a:avLst/>
          </a:prstGeom>
          <a:ln>
            <a:solidFill>
              <a:schemeClr val="accent1"/>
            </a:solidFill>
          </a:ln>
        </p:spPr>
        <p:txBody>
          <a:bodyPr wrap="square">
            <a:spAutoFit/>
          </a:bodyPr>
          <a:lstStyle/>
          <a:p>
            <a:r>
              <a:rPr lang="en-US" sz="2000" dirty="0">
                <a:solidFill>
                  <a:srgbClr val="FF0000"/>
                </a:solidFill>
                <a:latin typeface="Inter"/>
              </a:rPr>
              <a:t>The agile model refers to the iterative approach to delivering a software product. This means that instead of delivering a large project only when all parts are complete, a team breaks down a large project into smaller parts, and delivers these completed smaller parts in regular cycles.</a:t>
            </a:r>
            <a:endParaRPr lang="en-US" sz="2000" dirty="0">
              <a:solidFill>
                <a:srgbClr val="FF0000"/>
              </a:solidFill>
            </a:endParaRPr>
          </a:p>
        </p:txBody>
      </p:sp>
    </p:spTree>
    <p:extLst>
      <p:ext uri="{BB962C8B-B14F-4D97-AF65-F5344CB8AC3E}">
        <p14:creationId xmlns:p14="http://schemas.microsoft.com/office/powerpoint/2010/main" val="260216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1566765" y="359950"/>
            <a:ext cx="8911687" cy="991330"/>
          </a:xfrm>
        </p:spPr>
        <p:txBody>
          <a:bodyPr/>
          <a:lstStyle/>
          <a:p>
            <a:pPr>
              <a:defRPr/>
            </a:pPr>
            <a:r>
              <a:rPr lang="en-US" b="1" dirty="0" smtClean="0">
                <a:solidFill>
                  <a:srgbClr val="C00000"/>
                </a:solidFill>
              </a:rPr>
              <a:t>Some Agile Methods</a:t>
            </a:r>
            <a:endParaRPr lang="en-US" b="1" dirty="0">
              <a:solidFill>
                <a:srgbClr val="C00000"/>
              </a:solidFill>
            </a:endParaRPr>
          </a:p>
        </p:txBody>
      </p:sp>
      <p:sp>
        <p:nvSpPr>
          <p:cNvPr id="59395" name="Rectangle 3"/>
          <p:cNvSpPr>
            <a:spLocks noGrp="1" noChangeArrowheads="1"/>
          </p:cNvSpPr>
          <p:nvPr>
            <p:ph idx="1"/>
          </p:nvPr>
        </p:nvSpPr>
        <p:spPr>
          <a:xfrm>
            <a:off x="1971040" y="1351280"/>
            <a:ext cx="9533572" cy="4559942"/>
          </a:xfrm>
        </p:spPr>
        <p:txBody>
          <a:bodyPr>
            <a:normAutofit/>
          </a:bodyPr>
          <a:lstStyle/>
          <a:p>
            <a:pPr eaLnBrk="1" hangingPunct="1">
              <a:lnSpc>
                <a:spcPct val="90000"/>
              </a:lnSpc>
            </a:pPr>
            <a:r>
              <a:rPr lang="en-US" sz="2400" dirty="0"/>
              <a:t>Rapid Application Development (RAD)</a:t>
            </a:r>
          </a:p>
          <a:p>
            <a:pPr eaLnBrk="1" hangingPunct="1">
              <a:lnSpc>
                <a:spcPct val="90000"/>
              </a:lnSpc>
            </a:pPr>
            <a:r>
              <a:rPr lang="en-US" sz="2400" dirty="0"/>
              <a:t>Incremental SDLC</a:t>
            </a:r>
          </a:p>
          <a:p>
            <a:pPr eaLnBrk="1" hangingPunct="1">
              <a:lnSpc>
                <a:spcPct val="90000"/>
              </a:lnSpc>
            </a:pPr>
            <a:r>
              <a:rPr lang="en-US" sz="2400" dirty="0"/>
              <a:t>Scrum </a:t>
            </a:r>
          </a:p>
          <a:p>
            <a:pPr eaLnBrk="1" hangingPunct="1">
              <a:lnSpc>
                <a:spcPct val="90000"/>
              </a:lnSpc>
            </a:pPr>
            <a:r>
              <a:rPr lang="en-US" sz="2400" dirty="0"/>
              <a:t>Extreme Programming (XP) </a:t>
            </a:r>
          </a:p>
          <a:p>
            <a:pPr eaLnBrk="1" hangingPunct="1">
              <a:lnSpc>
                <a:spcPct val="90000"/>
              </a:lnSpc>
            </a:pPr>
            <a:r>
              <a:rPr lang="en-US" sz="2400" dirty="0"/>
              <a:t>Adaptive Software Development (ASD) </a:t>
            </a:r>
          </a:p>
          <a:p>
            <a:pPr eaLnBrk="1" hangingPunct="1">
              <a:lnSpc>
                <a:spcPct val="90000"/>
              </a:lnSpc>
            </a:pPr>
            <a:r>
              <a:rPr lang="en-US" sz="2400" dirty="0"/>
              <a:t>Feature Driven Development (FDD) </a:t>
            </a:r>
          </a:p>
          <a:p>
            <a:pPr eaLnBrk="1" hangingPunct="1">
              <a:lnSpc>
                <a:spcPct val="90000"/>
              </a:lnSpc>
            </a:pPr>
            <a:r>
              <a:rPr lang="en-US" sz="2400" dirty="0"/>
              <a:t>Crystal Clear </a:t>
            </a:r>
          </a:p>
          <a:p>
            <a:pPr eaLnBrk="1" hangingPunct="1">
              <a:lnSpc>
                <a:spcPct val="90000"/>
              </a:lnSpc>
            </a:pPr>
            <a:r>
              <a:rPr lang="en-US" sz="2400" dirty="0"/>
              <a:t>Dynamic Software Development Method (DSDM) </a:t>
            </a:r>
          </a:p>
          <a:p>
            <a:pPr eaLnBrk="1" hangingPunct="1">
              <a:lnSpc>
                <a:spcPct val="90000"/>
              </a:lnSpc>
            </a:pPr>
            <a:r>
              <a:rPr lang="en-US" sz="2400" dirty="0"/>
              <a:t>Rational Unify Process (RUP)</a:t>
            </a:r>
          </a:p>
        </p:txBody>
      </p:sp>
    </p:spTree>
    <p:extLst>
      <p:ext uri="{BB962C8B-B14F-4D97-AF65-F5344CB8AC3E}">
        <p14:creationId xmlns:p14="http://schemas.microsoft.com/office/powerpoint/2010/main" val="387261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F2B1-080F-1F8F-0903-5B60E4252C0F}"/>
              </a:ext>
            </a:extLst>
          </p:cNvPr>
          <p:cNvSpPr>
            <a:spLocks noGrp="1"/>
          </p:cNvSpPr>
          <p:nvPr>
            <p:ph type="title"/>
          </p:nvPr>
        </p:nvSpPr>
        <p:spPr>
          <a:xfrm>
            <a:off x="1180684" y="95790"/>
            <a:ext cx="7130196" cy="747490"/>
          </a:xfrm>
        </p:spPr>
        <p:txBody>
          <a:bodyPr>
            <a:normAutofit fontScale="90000"/>
          </a:bodyPr>
          <a:lstStyle/>
          <a:p>
            <a:r>
              <a:rPr lang="en-US" b="1" i="0" dirty="0">
                <a:solidFill>
                  <a:srgbClr val="C00000"/>
                </a:solidFill>
                <a:effectLst/>
                <a:latin typeface="var(--ff-lato)"/>
              </a:rPr>
              <a:t>What is Agile?</a:t>
            </a:r>
            <a:br>
              <a:rPr lang="en-US" b="1" i="0" dirty="0">
                <a:solidFill>
                  <a:srgbClr val="C00000"/>
                </a:solidFill>
                <a:effectLst/>
                <a:latin typeface="var(--ff-lato)"/>
              </a:rPr>
            </a:br>
            <a:endParaRPr lang="en-US" b="1" dirty="0">
              <a:solidFill>
                <a:srgbClr val="C00000"/>
              </a:solidFill>
            </a:endParaRPr>
          </a:p>
        </p:txBody>
      </p:sp>
      <p:sp>
        <p:nvSpPr>
          <p:cNvPr id="4" name="Content Placeholder 3">
            <a:extLst>
              <a:ext uri="{FF2B5EF4-FFF2-40B4-BE49-F238E27FC236}">
                <a16:creationId xmlns:a16="http://schemas.microsoft.com/office/drawing/2014/main" id="{4F7CF764-2B7F-49C3-7A75-A18215454DB3}"/>
              </a:ext>
            </a:extLst>
          </p:cNvPr>
          <p:cNvSpPr>
            <a:spLocks noGrp="1"/>
          </p:cNvSpPr>
          <p:nvPr>
            <p:ph sz="half" idx="1"/>
          </p:nvPr>
        </p:nvSpPr>
        <p:spPr>
          <a:xfrm>
            <a:off x="1180684" y="762000"/>
            <a:ext cx="10942320" cy="4427862"/>
          </a:xfrm>
        </p:spPr>
        <p:txBody>
          <a:bodyPr>
            <a:noAutofit/>
          </a:bodyPr>
          <a:lstStyle/>
          <a:p>
            <a:pPr algn="l"/>
            <a:r>
              <a:rPr lang="en-US" sz="2400" b="0" i="0" dirty="0">
                <a:solidFill>
                  <a:srgbClr val="000000"/>
                </a:solidFill>
                <a:effectLst/>
              </a:rPr>
              <a:t>Agile model believes that every project needs to be handled differently and the existing methods need to be tailored to best suit the project requirements. In Agile, the tasks are divided to </a:t>
            </a:r>
            <a:r>
              <a:rPr lang="en-US" sz="2400" b="0" i="0" dirty="0">
                <a:solidFill>
                  <a:srgbClr val="FF0000"/>
                </a:solidFill>
                <a:effectLst/>
              </a:rPr>
              <a:t>time boxes </a:t>
            </a:r>
            <a:r>
              <a:rPr lang="en-US" sz="2400" b="0" i="0" dirty="0">
                <a:solidFill>
                  <a:srgbClr val="000000"/>
                </a:solidFill>
                <a:effectLst/>
              </a:rPr>
              <a:t>(small time frames) to </a:t>
            </a:r>
            <a:r>
              <a:rPr lang="en-US" sz="2400" b="0" i="0" dirty="0">
                <a:solidFill>
                  <a:srgbClr val="FF0000"/>
                </a:solidFill>
                <a:effectLst/>
              </a:rPr>
              <a:t>deliver specific features for a release</a:t>
            </a:r>
            <a:r>
              <a:rPr lang="en-US" sz="2400" b="0" i="0" dirty="0">
                <a:solidFill>
                  <a:srgbClr val="000000"/>
                </a:solidFill>
                <a:effectLst/>
              </a:rPr>
              <a:t>.</a:t>
            </a:r>
          </a:p>
          <a:p>
            <a:pPr algn="l"/>
            <a:r>
              <a:rPr lang="en-US" sz="2400" b="0" i="0" dirty="0">
                <a:solidFill>
                  <a:srgbClr val="000000"/>
                </a:solidFill>
                <a:effectLst/>
              </a:rPr>
              <a:t>Iterative approach is taken and working software build is delivered after each iteration. </a:t>
            </a:r>
            <a:r>
              <a:rPr lang="en-US" sz="2400" b="0" i="0" dirty="0">
                <a:solidFill>
                  <a:srgbClr val="FF0000"/>
                </a:solidFill>
                <a:effectLst/>
              </a:rPr>
              <a:t>Each build </a:t>
            </a:r>
            <a:r>
              <a:rPr lang="en-US" sz="2400" b="0" i="0" dirty="0">
                <a:solidFill>
                  <a:srgbClr val="000000"/>
                </a:solidFill>
                <a:effectLst/>
              </a:rPr>
              <a:t>is </a:t>
            </a:r>
            <a:r>
              <a:rPr lang="en-US" sz="2400" b="0" i="0" dirty="0">
                <a:solidFill>
                  <a:srgbClr val="FF0000"/>
                </a:solidFill>
                <a:effectLst/>
              </a:rPr>
              <a:t>incremental in terms of features</a:t>
            </a:r>
            <a:r>
              <a:rPr lang="en-US" sz="2400" b="0" i="0" dirty="0">
                <a:solidFill>
                  <a:srgbClr val="000000"/>
                </a:solidFill>
                <a:effectLst/>
              </a:rPr>
              <a:t>; the </a:t>
            </a:r>
            <a:r>
              <a:rPr lang="en-US" sz="2400" b="0" i="0" dirty="0">
                <a:solidFill>
                  <a:srgbClr val="FF0000"/>
                </a:solidFill>
                <a:effectLst/>
              </a:rPr>
              <a:t>final build holds all the features required by the customer.</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790" y="3538862"/>
            <a:ext cx="8826500" cy="3302000"/>
          </a:xfrm>
          <a:prstGeom prst="rect">
            <a:avLst/>
          </a:prstGeom>
        </p:spPr>
      </p:pic>
    </p:spTree>
    <p:extLst>
      <p:ext uri="{BB962C8B-B14F-4D97-AF65-F5344CB8AC3E}">
        <p14:creationId xmlns:p14="http://schemas.microsoft.com/office/powerpoint/2010/main" val="3093464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1B7-615F-198E-CCAD-D95348A3FA76}"/>
              </a:ext>
            </a:extLst>
          </p:cNvPr>
          <p:cNvSpPr>
            <a:spLocks noGrp="1"/>
          </p:cNvSpPr>
          <p:nvPr>
            <p:ph type="title"/>
          </p:nvPr>
        </p:nvSpPr>
        <p:spPr>
          <a:xfrm>
            <a:off x="535903" y="105950"/>
            <a:ext cx="11460479" cy="1092930"/>
          </a:xfrm>
        </p:spPr>
        <p:txBody>
          <a:bodyPr/>
          <a:lstStyle/>
          <a:p>
            <a:r>
              <a:rPr lang="en-US" altLang="en-US" b="1" dirty="0">
                <a:solidFill>
                  <a:srgbClr val="C00000"/>
                </a:solidFill>
              </a:rPr>
              <a:t>V-Shaped SDLC </a:t>
            </a:r>
            <a:r>
              <a:rPr lang="en-US" altLang="en-US" b="1" dirty="0" smtClean="0">
                <a:solidFill>
                  <a:srgbClr val="C00000"/>
                </a:solidFill>
              </a:rPr>
              <a:t>Model (Testing Model) </a:t>
            </a:r>
            <a:endParaRPr lang="en-US" b="1" dirty="0">
              <a:solidFill>
                <a:srgbClr val="C00000"/>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050629" y="2926081"/>
            <a:ext cx="10945753" cy="3715568"/>
          </a:xfrm>
          <a:prstGeom prst="rect">
            <a:avLst/>
          </a:prstGeom>
        </p:spPr>
      </p:pic>
      <p:sp>
        <p:nvSpPr>
          <p:cNvPr id="5" name="Rectangle 3">
            <a:extLst>
              <a:ext uri="{FF2B5EF4-FFF2-40B4-BE49-F238E27FC236}">
                <a16:creationId xmlns:a16="http://schemas.microsoft.com/office/drawing/2014/main" id="{69A0C0FC-567A-A580-8CE0-E437124793A9}"/>
              </a:ext>
            </a:extLst>
          </p:cNvPr>
          <p:cNvSpPr txBox="1">
            <a:spLocks noChangeArrowheads="1"/>
          </p:cNvSpPr>
          <p:nvPr/>
        </p:nvSpPr>
        <p:spPr>
          <a:xfrm>
            <a:off x="1381760" y="849953"/>
            <a:ext cx="10373360" cy="1944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 variant of the Waterfall that emphasizes the </a:t>
            </a:r>
            <a:r>
              <a:rPr lang="en-US" altLang="en-US" dirty="0">
                <a:solidFill>
                  <a:srgbClr val="FF0000"/>
                </a:solidFill>
              </a:rPr>
              <a:t>verification and validation </a:t>
            </a:r>
            <a:r>
              <a:rPr lang="en-US" altLang="en-US" dirty="0"/>
              <a:t>of the product.</a:t>
            </a:r>
          </a:p>
          <a:p>
            <a:r>
              <a:rPr lang="en-US" altLang="en-US" dirty="0">
                <a:solidFill>
                  <a:srgbClr val="FF0000"/>
                </a:solidFill>
              </a:rPr>
              <a:t>Testing</a:t>
            </a:r>
            <a:r>
              <a:rPr lang="en-US" altLang="en-US" dirty="0"/>
              <a:t> of the product is </a:t>
            </a:r>
            <a:r>
              <a:rPr lang="en-US" altLang="en-US" dirty="0">
                <a:solidFill>
                  <a:srgbClr val="FF0000"/>
                </a:solidFill>
              </a:rPr>
              <a:t>planned in parallel </a:t>
            </a:r>
            <a:r>
              <a:rPr lang="en-US" altLang="en-US" dirty="0"/>
              <a:t>with a </a:t>
            </a:r>
            <a:r>
              <a:rPr lang="en-US" altLang="en-US" dirty="0">
                <a:solidFill>
                  <a:srgbClr val="FF0000"/>
                </a:solidFill>
              </a:rPr>
              <a:t>corresponding phase </a:t>
            </a:r>
            <a:r>
              <a:rPr lang="en-US" altLang="en-US" dirty="0"/>
              <a:t>of development</a:t>
            </a:r>
          </a:p>
          <a:p>
            <a:endParaRPr lang="en-US" altLang="en-US" dirty="0"/>
          </a:p>
        </p:txBody>
      </p:sp>
    </p:spTree>
    <p:extLst>
      <p:ext uri="{BB962C8B-B14F-4D97-AF65-F5344CB8AC3E}">
        <p14:creationId xmlns:p14="http://schemas.microsoft.com/office/powerpoint/2010/main" val="3152059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1B7-615F-198E-CCAD-D95348A3FA76}"/>
              </a:ext>
            </a:extLst>
          </p:cNvPr>
          <p:cNvSpPr>
            <a:spLocks noGrp="1"/>
          </p:cNvSpPr>
          <p:nvPr>
            <p:ph type="title"/>
          </p:nvPr>
        </p:nvSpPr>
        <p:spPr>
          <a:xfrm>
            <a:off x="535903" y="105950"/>
            <a:ext cx="11460479" cy="1092930"/>
          </a:xfrm>
        </p:spPr>
        <p:txBody>
          <a:bodyPr/>
          <a:lstStyle/>
          <a:p>
            <a:r>
              <a:rPr lang="en-US" altLang="en-US" b="1" dirty="0">
                <a:solidFill>
                  <a:srgbClr val="C00000"/>
                </a:solidFill>
              </a:rPr>
              <a:t>V-Shaped SDLC </a:t>
            </a:r>
            <a:r>
              <a:rPr lang="en-US" altLang="en-US" b="1" dirty="0" smtClean="0">
                <a:solidFill>
                  <a:srgbClr val="C00000"/>
                </a:solidFill>
              </a:rPr>
              <a:t>Model (Testing Model) </a:t>
            </a:r>
            <a:endParaRPr lang="en-US" b="1" dirty="0">
              <a:solidFill>
                <a:srgbClr val="C0000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542521" y="1431945"/>
            <a:ext cx="7582958" cy="4258269"/>
          </a:xfrm>
          <a:prstGeom prst="rect">
            <a:avLst/>
          </a:prstGeom>
        </p:spPr>
      </p:pic>
    </p:spTree>
    <p:extLst>
      <p:ext uri="{BB962C8B-B14F-4D97-AF65-F5344CB8AC3E}">
        <p14:creationId xmlns:p14="http://schemas.microsoft.com/office/powerpoint/2010/main" val="3229944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1B7-615F-198E-CCAD-D95348A3FA76}"/>
              </a:ext>
            </a:extLst>
          </p:cNvPr>
          <p:cNvSpPr>
            <a:spLocks noGrp="1"/>
          </p:cNvSpPr>
          <p:nvPr>
            <p:ph type="title"/>
          </p:nvPr>
        </p:nvSpPr>
        <p:spPr>
          <a:xfrm>
            <a:off x="535903" y="105950"/>
            <a:ext cx="11460479" cy="1092930"/>
          </a:xfrm>
        </p:spPr>
        <p:txBody>
          <a:bodyPr/>
          <a:lstStyle/>
          <a:p>
            <a:r>
              <a:rPr lang="en-US" altLang="en-US" b="1" dirty="0">
                <a:solidFill>
                  <a:srgbClr val="C00000"/>
                </a:solidFill>
              </a:rPr>
              <a:t>V-Shaped SDLC </a:t>
            </a:r>
            <a:r>
              <a:rPr lang="en-US" altLang="en-US" b="1" dirty="0" smtClean="0">
                <a:solidFill>
                  <a:srgbClr val="C00000"/>
                </a:solidFill>
              </a:rPr>
              <a:t>Model (Testing Model) </a:t>
            </a:r>
            <a:endParaRPr lang="en-US" b="1" dirty="0">
              <a:solidFill>
                <a:srgbClr val="C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91000"/>
                    </a14:imgEffect>
                  </a14:imgLayer>
                </a14:imgProps>
              </a:ext>
            </a:extLst>
          </a:blip>
          <a:stretch>
            <a:fillRect/>
          </a:stretch>
        </p:blipFill>
        <p:spPr>
          <a:xfrm>
            <a:off x="1719285" y="1018426"/>
            <a:ext cx="8773749" cy="5636374"/>
          </a:xfrm>
          <a:prstGeom prst="rect">
            <a:avLst/>
          </a:prstGeom>
        </p:spPr>
      </p:pic>
    </p:spTree>
    <p:extLst>
      <p:ext uri="{BB962C8B-B14F-4D97-AF65-F5344CB8AC3E}">
        <p14:creationId xmlns:p14="http://schemas.microsoft.com/office/powerpoint/2010/main" val="1832098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5586B2D7-9053-CDE5-6A44-7547004116C7}"/>
              </a:ext>
            </a:extLst>
          </p:cNvPr>
          <p:cNvSpPr>
            <a:spLocks noGrp="1" noChangeArrowheads="1"/>
          </p:cNvSpPr>
          <p:nvPr>
            <p:ph type="title"/>
          </p:nvPr>
        </p:nvSpPr>
        <p:spPr>
          <a:xfrm>
            <a:off x="1058765" y="95790"/>
            <a:ext cx="8911687" cy="1280890"/>
          </a:xfrm>
        </p:spPr>
        <p:txBody>
          <a:bodyPr/>
          <a:lstStyle/>
          <a:p>
            <a:r>
              <a:rPr lang="en-US" altLang="en-US" b="1" dirty="0">
                <a:solidFill>
                  <a:srgbClr val="C00000"/>
                </a:solidFill>
              </a:rPr>
              <a:t>Rapid Application Model </a:t>
            </a:r>
            <a:r>
              <a:rPr lang="en-US" altLang="en-US" b="1" dirty="0" smtClean="0">
                <a:solidFill>
                  <a:srgbClr val="C00000"/>
                </a:solidFill>
              </a:rPr>
              <a:t>(RAD</a:t>
            </a:r>
            <a:r>
              <a:rPr lang="en-US" altLang="en-US" b="1" dirty="0">
                <a:solidFill>
                  <a:srgbClr val="C00000"/>
                </a:solidFill>
              </a:rPr>
              <a:t>)</a:t>
            </a:r>
          </a:p>
        </p:txBody>
      </p:sp>
      <p:sp>
        <p:nvSpPr>
          <p:cNvPr id="2" name="Rectangle 1"/>
          <p:cNvSpPr/>
          <p:nvPr/>
        </p:nvSpPr>
        <p:spPr>
          <a:xfrm>
            <a:off x="1574800" y="1036320"/>
            <a:ext cx="10139680" cy="2246769"/>
          </a:xfrm>
          <a:prstGeom prst="rect">
            <a:avLst/>
          </a:prstGeom>
        </p:spPr>
        <p:txBody>
          <a:bodyPr wrap="square">
            <a:spAutoFit/>
          </a:bodyPr>
          <a:lstStyle/>
          <a:p>
            <a:r>
              <a:rPr lang="en-US" sz="2800" dirty="0">
                <a:solidFill>
                  <a:srgbClr val="001D35"/>
                </a:solidFill>
              </a:rPr>
              <a:t>The RAD (Rapid Application Development) model is a software development methodology that </a:t>
            </a:r>
            <a:r>
              <a:rPr lang="en-US" sz="2800" dirty="0">
                <a:solidFill>
                  <a:srgbClr val="FF0000"/>
                </a:solidFill>
              </a:rPr>
              <a:t>prioritizes rapid prototyping </a:t>
            </a:r>
            <a:r>
              <a:rPr lang="en-US" sz="2800" dirty="0">
                <a:solidFill>
                  <a:srgbClr val="001D35"/>
                </a:solidFill>
              </a:rPr>
              <a:t>and </a:t>
            </a:r>
            <a:r>
              <a:rPr lang="en-US" sz="2800" dirty="0">
                <a:solidFill>
                  <a:srgbClr val="FF0000"/>
                </a:solidFill>
              </a:rPr>
              <a:t>quick feedback </a:t>
            </a:r>
            <a:r>
              <a:rPr lang="en-US" sz="2800" dirty="0">
                <a:solidFill>
                  <a:srgbClr val="001D35"/>
                </a:solidFill>
              </a:rPr>
              <a:t>over extensive planning, focusing on iterative and incremental development to deliver working models to the </a:t>
            </a:r>
            <a:r>
              <a:rPr lang="en-US" sz="2800" dirty="0">
                <a:solidFill>
                  <a:srgbClr val="FF0000"/>
                </a:solidFill>
              </a:rPr>
              <a:t>customer quickly</a:t>
            </a:r>
            <a:r>
              <a:rPr lang="en-US" sz="2800" dirty="0">
                <a:solidFill>
                  <a:srgbClr val="001D35"/>
                </a:solidFill>
              </a:rPr>
              <a:t>. </a:t>
            </a:r>
            <a:endParaRPr lang="en-US" sz="28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574800" y="3283089"/>
            <a:ext cx="4119118" cy="33085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949" y="3077667"/>
            <a:ext cx="4919531" cy="3513951"/>
          </a:xfrm>
          <a:prstGeom prst="rect">
            <a:avLst/>
          </a:prstGeom>
        </p:spPr>
      </p:pic>
    </p:spTree>
    <p:extLst>
      <p:ext uri="{BB962C8B-B14F-4D97-AF65-F5344CB8AC3E}">
        <p14:creationId xmlns:p14="http://schemas.microsoft.com/office/powerpoint/2010/main" val="25344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smtClean="0">
                <a:solidFill>
                  <a:srgbClr val="C00000"/>
                </a:solidFill>
              </a:rPr>
              <a:t>SDLC</a:t>
            </a:r>
            <a:endParaRPr lang="en-US" b="1" dirty="0">
              <a:solidFill>
                <a:srgbClr val="C000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461482" y="784680"/>
            <a:ext cx="11431595" cy="6287377"/>
          </a:xfrm>
          <a:prstGeom prst="rect">
            <a:avLst/>
          </a:prstGeom>
        </p:spPr>
      </p:pic>
    </p:spTree>
    <p:extLst>
      <p:ext uri="{BB962C8B-B14F-4D97-AF65-F5344CB8AC3E}">
        <p14:creationId xmlns:p14="http://schemas.microsoft.com/office/powerpoint/2010/main" val="249580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smtClean="0">
                <a:solidFill>
                  <a:srgbClr val="C00000"/>
                </a:solidFill>
              </a:rPr>
              <a:t>SDLC</a:t>
            </a:r>
            <a:endParaRPr lang="en-US" b="1" dirty="0">
              <a:solidFill>
                <a:srgbClr val="C0000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529761" y="966707"/>
            <a:ext cx="11193437" cy="5696745"/>
          </a:xfrm>
          <a:prstGeom prst="rect">
            <a:avLst/>
          </a:prstGeom>
        </p:spPr>
      </p:pic>
    </p:spTree>
    <p:extLst>
      <p:ext uri="{BB962C8B-B14F-4D97-AF65-F5344CB8AC3E}">
        <p14:creationId xmlns:p14="http://schemas.microsoft.com/office/powerpoint/2010/main" val="39938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smtClean="0">
                <a:solidFill>
                  <a:srgbClr val="C00000"/>
                </a:solidFill>
              </a:rPr>
              <a:t>SDLC</a:t>
            </a:r>
            <a:endParaRPr lang="en-US" b="1" dirty="0">
              <a:solidFill>
                <a:srgbClr val="C000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599328" y="784680"/>
            <a:ext cx="11125311" cy="5931122"/>
          </a:xfrm>
          <a:prstGeom prst="rect">
            <a:avLst/>
          </a:prstGeom>
        </p:spPr>
      </p:pic>
    </p:spTree>
    <p:extLst>
      <p:ext uri="{BB962C8B-B14F-4D97-AF65-F5344CB8AC3E}">
        <p14:creationId xmlns:p14="http://schemas.microsoft.com/office/powerpoint/2010/main" val="415554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smtClean="0">
                <a:solidFill>
                  <a:srgbClr val="C00000"/>
                </a:solidFill>
              </a:rPr>
              <a:t>SDLC</a:t>
            </a:r>
            <a:endParaRPr lang="en-US" b="1" dirty="0">
              <a:solidFill>
                <a:srgbClr val="C0000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643875" y="1351280"/>
            <a:ext cx="10603245" cy="4724400"/>
          </a:xfrm>
          <a:prstGeom prst="rect">
            <a:avLst/>
          </a:prstGeom>
        </p:spPr>
      </p:pic>
    </p:spTree>
    <p:extLst>
      <p:ext uri="{BB962C8B-B14F-4D97-AF65-F5344CB8AC3E}">
        <p14:creationId xmlns:p14="http://schemas.microsoft.com/office/powerpoint/2010/main" val="287828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a:xfrm>
            <a:off x="339170" y="144235"/>
            <a:ext cx="8911687" cy="640445"/>
          </a:xfrm>
        </p:spPr>
        <p:txBody>
          <a:bodyPr/>
          <a:lstStyle/>
          <a:p>
            <a:pPr>
              <a:defRPr/>
            </a:pPr>
            <a:r>
              <a:rPr lang="en-US" b="1" dirty="0">
                <a:solidFill>
                  <a:srgbClr val="C00000"/>
                </a:solidFill>
              </a:rPr>
              <a:t>SDLC Model</a:t>
            </a:r>
          </a:p>
        </p:txBody>
      </p:sp>
      <p:sp>
        <p:nvSpPr>
          <p:cNvPr id="3" name="Rectangle 2"/>
          <p:cNvSpPr/>
          <p:nvPr/>
        </p:nvSpPr>
        <p:spPr>
          <a:xfrm>
            <a:off x="873760" y="889844"/>
            <a:ext cx="10972800" cy="5632311"/>
          </a:xfrm>
          <a:prstGeom prst="rect">
            <a:avLst/>
          </a:prstGeom>
        </p:spPr>
        <p:txBody>
          <a:bodyPr wrap="square">
            <a:spAutoFit/>
          </a:bodyPr>
          <a:lstStyle/>
          <a:p>
            <a:pPr fontAlgn="base"/>
            <a:r>
              <a:rPr lang="en-US" sz="2400" b="1" dirty="0">
                <a:solidFill>
                  <a:srgbClr val="0070C0"/>
                </a:solidFill>
                <a:latin typeface="Nunito"/>
              </a:rPr>
              <a:t>Software development models</a:t>
            </a:r>
            <a:r>
              <a:rPr lang="en-US" sz="2400" dirty="0">
                <a:solidFill>
                  <a:srgbClr val="273239"/>
                </a:solidFill>
                <a:latin typeface="Nunito"/>
              </a:rPr>
              <a:t> are various processes or methods that are chosen for project development </a:t>
            </a:r>
            <a:r>
              <a:rPr lang="en-US" sz="2400" dirty="0">
                <a:solidFill>
                  <a:srgbClr val="FF0000"/>
                </a:solidFill>
                <a:latin typeface="Nunito"/>
              </a:rPr>
              <a:t>depending on the objectives and goals </a:t>
            </a:r>
            <a:r>
              <a:rPr lang="en-US" sz="2400" dirty="0">
                <a:solidFill>
                  <a:srgbClr val="273239"/>
                </a:solidFill>
                <a:latin typeface="Nunito"/>
              </a:rPr>
              <a:t>of the project. Many development life cycle models have been developed to achieve various essential objectives. Models specify the </a:t>
            </a:r>
            <a:r>
              <a:rPr lang="en-US" sz="2400" dirty="0">
                <a:solidFill>
                  <a:srgbClr val="FF0000"/>
                </a:solidFill>
                <a:latin typeface="Nunito"/>
              </a:rPr>
              <a:t>various steps of the process </a:t>
            </a:r>
            <a:r>
              <a:rPr lang="en-US" sz="2400" dirty="0">
                <a:solidFill>
                  <a:srgbClr val="273239"/>
                </a:solidFill>
                <a:latin typeface="Nunito"/>
              </a:rPr>
              <a:t>and </a:t>
            </a:r>
            <a:r>
              <a:rPr lang="en-US" sz="2400" dirty="0">
                <a:solidFill>
                  <a:srgbClr val="FF0000"/>
                </a:solidFill>
                <a:latin typeface="Nunito"/>
              </a:rPr>
              <a:t>the order in which they are executed</a:t>
            </a:r>
            <a:r>
              <a:rPr lang="en-US" sz="2400" dirty="0">
                <a:solidFill>
                  <a:srgbClr val="273239"/>
                </a:solidFill>
                <a:latin typeface="Nunito"/>
              </a:rPr>
              <a:t>.</a:t>
            </a:r>
          </a:p>
          <a:p>
            <a:pPr fontAlgn="base"/>
            <a:r>
              <a:rPr lang="en-US" sz="2400" b="1" dirty="0">
                <a:solidFill>
                  <a:srgbClr val="273239"/>
                </a:solidFill>
                <a:latin typeface="Nunito"/>
              </a:rPr>
              <a:t>Table of Content</a:t>
            </a:r>
          </a:p>
          <a:p>
            <a:pPr fontAlgn="base"/>
            <a:r>
              <a:rPr lang="en-US" sz="2400" dirty="0" smtClean="0">
                <a:solidFill>
                  <a:srgbClr val="C00000"/>
                </a:solidFill>
                <a:latin typeface="Nunito"/>
              </a:rPr>
              <a:t>Top </a:t>
            </a:r>
            <a:r>
              <a:rPr lang="en-US" sz="2400" dirty="0">
                <a:solidFill>
                  <a:srgbClr val="C00000"/>
                </a:solidFill>
                <a:latin typeface="Nunito"/>
              </a:rPr>
              <a:t>8 Software Development Models</a:t>
            </a:r>
          </a:p>
          <a:p>
            <a:pPr marL="742950" lvl="1" indent="-285750" fontAlgn="base">
              <a:buFont typeface="Arial" panose="020B0604020202020204" pitchFamily="34" charset="0"/>
              <a:buChar char="•"/>
            </a:pPr>
            <a:r>
              <a:rPr lang="en-US" sz="2400" dirty="0">
                <a:solidFill>
                  <a:srgbClr val="C00000"/>
                </a:solidFill>
                <a:latin typeface="Nunito"/>
              </a:rPr>
              <a:t>1. Waterfall Model</a:t>
            </a:r>
          </a:p>
          <a:p>
            <a:pPr marL="742950" lvl="1" indent="-285750" fontAlgn="base">
              <a:buFont typeface="Arial" panose="020B0604020202020204" pitchFamily="34" charset="0"/>
              <a:buChar char="•"/>
            </a:pPr>
            <a:r>
              <a:rPr lang="en-US" sz="2400" dirty="0">
                <a:solidFill>
                  <a:srgbClr val="C00000"/>
                </a:solidFill>
                <a:latin typeface="Nunito"/>
              </a:rPr>
              <a:t>2. V-Model</a:t>
            </a:r>
          </a:p>
          <a:p>
            <a:pPr marL="742950" lvl="1" indent="-285750" fontAlgn="base">
              <a:buFont typeface="Arial" panose="020B0604020202020204" pitchFamily="34" charset="0"/>
              <a:buChar char="•"/>
            </a:pPr>
            <a:r>
              <a:rPr lang="en-US" sz="2400" dirty="0">
                <a:solidFill>
                  <a:srgbClr val="C00000"/>
                </a:solidFill>
                <a:latin typeface="Nunito"/>
              </a:rPr>
              <a:t>3. Incremental Model</a:t>
            </a:r>
          </a:p>
          <a:p>
            <a:pPr marL="742950" lvl="1" indent="-285750" fontAlgn="base">
              <a:buFont typeface="Arial" panose="020B0604020202020204" pitchFamily="34" charset="0"/>
              <a:buChar char="•"/>
            </a:pPr>
            <a:r>
              <a:rPr lang="en-US" sz="2400" dirty="0">
                <a:solidFill>
                  <a:srgbClr val="C00000"/>
                </a:solidFill>
                <a:latin typeface="Nunito"/>
              </a:rPr>
              <a:t>4. RAD Model</a:t>
            </a:r>
          </a:p>
          <a:p>
            <a:pPr marL="742950" lvl="1" indent="-285750" fontAlgn="base">
              <a:buFont typeface="Arial" panose="020B0604020202020204" pitchFamily="34" charset="0"/>
              <a:buChar char="•"/>
            </a:pPr>
            <a:r>
              <a:rPr lang="en-US" sz="2400" dirty="0">
                <a:solidFill>
                  <a:srgbClr val="C00000"/>
                </a:solidFill>
                <a:latin typeface="Nunito"/>
              </a:rPr>
              <a:t>5. Iterative Model</a:t>
            </a:r>
          </a:p>
          <a:p>
            <a:pPr marL="742950" lvl="1" indent="-285750" fontAlgn="base">
              <a:buFont typeface="Arial" panose="020B0604020202020204" pitchFamily="34" charset="0"/>
              <a:buChar char="•"/>
            </a:pPr>
            <a:r>
              <a:rPr lang="en-US" sz="2400" dirty="0">
                <a:solidFill>
                  <a:srgbClr val="C00000"/>
                </a:solidFill>
                <a:latin typeface="Nunito"/>
              </a:rPr>
              <a:t>6. Spiral Model</a:t>
            </a:r>
          </a:p>
          <a:p>
            <a:pPr marL="742950" lvl="1" indent="-285750" fontAlgn="base">
              <a:buFont typeface="Arial" panose="020B0604020202020204" pitchFamily="34" charset="0"/>
              <a:buChar char="•"/>
            </a:pPr>
            <a:r>
              <a:rPr lang="en-US" sz="2400" dirty="0">
                <a:solidFill>
                  <a:srgbClr val="C00000"/>
                </a:solidFill>
                <a:latin typeface="Nunito"/>
              </a:rPr>
              <a:t>7. Prototype model</a:t>
            </a:r>
          </a:p>
          <a:p>
            <a:pPr marL="742950" lvl="1" indent="-285750" fontAlgn="base">
              <a:buFont typeface="Arial" panose="020B0604020202020204" pitchFamily="34" charset="0"/>
              <a:buChar char="•"/>
            </a:pPr>
            <a:r>
              <a:rPr lang="en-US" sz="2400" dirty="0">
                <a:solidFill>
                  <a:srgbClr val="C00000"/>
                </a:solidFill>
                <a:latin typeface="Nunito"/>
              </a:rPr>
              <a:t>8. Agile Model</a:t>
            </a:r>
            <a:endParaRPr lang="en-US" sz="2400" i="0" dirty="0">
              <a:solidFill>
                <a:srgbClr val="C00000"/>
              </a:solidFill>
              <a:effectLst/>
              <a:latin typeface="Nunito"/>
            </a:endParaRPr>
          </a:p>
        </p:txBody>
      </p:sp>
    </p:spTree>
    <p:extLst>
      <p:ext uri="{BB962C8B-B14F-4D97-AF65-F5344CB8AC3E}">
        <p14:creationId xmlns:p14="http://schemas.microsoft.com/office/powerpoint/2010/main" val="149855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defRPr/>
            </a:pPr>
            <a:r>
              <a:rPr lang="en-US" b="1" dirty="0" smtClean="0">
                <a:solidFill>
                  <a:srgbClr val="C00000"/>
                </a:solidFill>
              </a:rPr>
              <a:t>Waterfall Model </a:t>
            </a:r>
            <a:r>
              <a:rPr lang="en-US" b="1" dirty="0" smtClean="0">
                <a:solidFill>
                  <a:srgbClr val="0070C0"/>
                </a:solidFill>
              </a:rPr>
              <a:t>(Base Model)</a:t>
            </a:r>
            <a:endParaRPr lang="en-US" b="1" dirty="0">
              <a:solidFill>
                <a:srgbClr val="0070C0"/>
              </a:solidFill>
            </a:endParaRPr>
          </a:p>
        </p:txBody>
      </p:sp>
      <p:pic>
        <p:nvPicPr>
          <p:cNvPr id="13315" name="Picture 11" descr="Waterfall SDL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24560" y="1604162"/>
            <a:ext cx="4429760" cy="4518355"/>
          </a:xfrm>
          <a:noFill/>
        </p:spPr>
      </p:pic>
      <p:sp>
        <p:nvSpPr>
          <p:cNvPr id="13316" name="Rectangle 3"/>
          <p:cNvSpPr>
            <a:spLocks noGrp="1" noChangeArrowheads="1"/>
          </p:cNvSpPr>
          <p:nvPr>
            <p:ph type="body" sz="half" idx="2"/>
          </p:nvPr>
        </p:nvSpPr>
        <p:spPr>
          <a:xfrm>
            <a:off x="5486400" y="868680"/>
            <a:ext cx="6096000" cy="5989320"/>
          </a:xfrm>
        </p:spPr>
        <p:txBody>
          <a:bodyPr>
            <a:noAutofit/>
          </a:bodyPr>
          <a:lstStyle/>
          <a:p>
            <a:r>
              <a:rPr lang="en-US" sz="2800" b="1" dirty="0">
                <a:solidFill>
                  <a:srgbClr val="C00000"/>
                </a:solidFill>
              </a:rPr>
              <a:t>Feasibility Study</a:t>
            </a:r>
            <a:r>
              <a:rPr lang="en-US" sz="2800" dirty="0"/>
              <a:t>– defines feasibility or </a:t>
            </a:r>
            <a:r>
              <a:rPr lang="en-US" sz="2800" dirty="0" smtClean="0"/>
              <a:t>practicality </a:t>
            </a:r>
            <a:r>
              <a:rPr lang="en-US" sz="2800" dirty="0"/>
              <a:t>of the project</a:t>
            </a:r>
            <a:r>
              <a:rPr lang="en-US" sz="2800" dirty="0" smtClean="0"/>
              <a:t>.</a:t>
            </a:r>
            <a:endParaRPr lang="en-US" sz="2800" b="1" dirty="0" smtClean="0">
              <a:solidFill>
                <a:srgbClr val="C00000"/>
              </a:solidFill>
            </a:endParaRPr>
          </a:p>
          <a:p>
            <a:pPr eaLnBrk="1" hangingPunct="1"/>
            <a:r>
              <a:rPr lang="en-US" sz="2800" b="1" dirty="0" smtClean="0">
                <a:solidFill>
                  <a:srgbClr val="C00000"/>
                </a:solidFill>
              </a:rPr>
              <a:t>Requirements</a:t>
            </a:r>
            <a:r>
              <a:rPr lang="en-US" sz="2800" b="1" dirty="0" smtClean="0"/>
              <a:t> </a:t>
            </a:r>
            <a:r>
              <a:rPr lang="en-US" sz="2800" dirty="0"/>
              <a:t>– defines needed information, function, behavior, performance and interfaces</a:t>
            </a:r>
            <a:r>
              <a:rPr lang="en-US" sz="2800" dirty="0" smtClean="0"/>
              <a:t>.</a:t>
            </a:r>
          </a:p>
          <a:p>
            <a:pPr eaLnBrk="1" hangingPunct="1"/>
            <a:r>
              <a:rPr lang="en-US" sz="2800" b="1" dirty="0" smtClean="0">
                <a:solidFill>
                  <a:srgbClr val="C00000"/>
                </a:solidFill>
              </a:rPr>
              <a:t>Design</a:t>
            </a:r>
            <a:r>
              <a:rPr lang="en-US" sz="2800" b="1" dirty="0" smtClean="0">
                <a:solidFill>
                  <a:srgbClr val="FFFF00"/>
                </a:solidFill>
              </a:rPr>
              <a:t> </a:t>
            </a:r>
            <a:r>
              <a:rPr lang="en-US" sz="2800" dirty="0"/>
              <a:t>– data structures, software architecture, interface representations, algorithmic details.</a:t>
            </a:r>
          </a:p>
          <a:p>
            <a:pPr eaLnBrk="1" hangingPunct="1"/>
            <a:r>
              <a:rPr lang="en-US" sz="2800" b="1" dirty="0">
                <a:solidFill>
                  <a:srgbClr val="C00000"/>
                </a:solidFill>
              </a:rPr>
              <a:t>Implementation</a:t>
            </a:r>
            <a:r>
              <a:rPr lang="en-US" sz="2800" b="1" dirty="0">
                <a:solidFill>
                  <a:srgbClr val="FFFF00"/>
                </a:solidFill>
              </a:rPr>
              <a:t> </a:t>
            </a:r>
            <a:r>
              <a:rPr lang="en-US" sz="2800" dirty="0"/>
              <a:t>– source code, database, user documentation, testing.</a:t>
            </a:r>
          </a:p>
        </p:txBody>
      </p:sp>
    </p:spTree>
    <p:extLst>
      <p:ext uri="{BB962C8B-B14F-4D97-AF65-F5344CB8AC3E}">
        <p14:creationId xmlns:p14="http://schemas.microsoft.com/office/powerpoint/2010/main" val="37151634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981</TotalTime>
  <Words>1789</Words>
  <Application>Microsoft Office PowerPoint</Application>
  <PresentationFormat>Widescreen</PresentationFormat>
  <Paragraphs>196</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Inter</vt:lpstr>
      <vt:lpstr>Nunito</vt:lpstr>
      <vt:lpstr>var(--ff-lato)</vt:lpstr>
      <vt:lpstr>Wingdings</vt:lpstr>
      <vt:lpstr>Wingdings 2</vt:lpstr>
      <vt:lpstr>Wingdings 3</vt:lpstr>
      <vt:lpstr>Wisp</vt:lpstr>
      <vt:lpstr>Software Development Life Cycle (SDLC)</vt:lpstr>
      <vt:lpstr>SDLC</vt:lpstr>
      <vt:lpstr>SDLC</vt:lpstr>
      <vt:lpstr>SDLC</vt:lpstr>
      <vt:lpstr>SDLC</vt:lpstr>
      <vt:lpstr>SDLC</vt:lpstr>
      <vt:lpstr>SDLC</vt:lpstr>
      <vt:lpstr>SDLC Model</vt:lpstr>
      <vt:lpstr>Waterfall Model (Base Model)</vt:lpstr>
      <vt:lpstr>PowerPoint Presentation</vt:lpstr>
      <vt:lpstr>Waterfall Strengths (Small Projects)</vt:lpstr>
      <vt:lpstr>Waterfall Deficiencies (No Feedback)</vt:lpstr>
      <vt:lpstr>When to use the Waterfall Model</vt:lpstr>
      <vt:lpstr>Prototyping: Basic Steps</vt:lpstr>
      <vt:lpstr>Dimensions of prototyping</vt:lpstr>
      <vt:lpstr>Dimensions of Prototyping</vt:lpstr>
      <vt:lpstr>Types of prototyping</vt:lpstr>
      <vt:lpstr>Fidelity of Prototype</vt:lpstr>
      <vt:lpstr>Throwaway Prototyping steps</vt:lpstr>
      <vt:lpstr>Evolutionary Prototyping</vt:lpstr>
      <vt:lpstr>Evolutionary Prototyping Model </vt:lpstr>
      <vt:lpstr>Evolutionary Prototyping Steps</vt:lpstr>
      <vt:lpstr>Incremental prototyping</vt:lpstr>
      <vt:lpstr>Extreme Prototyping</vt:lpstr>
      <vt:lpstr>Prototyping advantages</vt:lpstr>
      <vt:lpstr>Disadvantages of prototyping 1</vt:lpstr>
      <vt:lpstr>Iterative Model - Design </vt:lpstr>
      <vt:lpstr>PowerPoint Presentation</vt:lpstr>
      <vt:lpstr>Spiral Model </vt:lpstr>
      <vt:lpstr>Spiral Model - Design </vt:lpstr>
      <vt:lpstr>Spiral SDLC Model</vt:lpstr>
      <vt:lpstr>Agile SDLC’s</vt:lpstr>
      <vt:lpstr>Some Agile Methods</vt:lpstr>
      <vt:lpstr>What is Agile? </vt:lpstr>
      <vt:lpstr>V-Shaped SDLC Model (Testing Model) </vt:lpstr>
      <vt:lpstr>V-Shaped SDLC Model (Testing Model) </vt:lpstr>
      <vt:lpstr>V-Shaped SDLC Model (Testing Model) </vt:lpstr>
      <vt:lpstr>Rapid Application Model (RAD)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ARFA</dc:creator>
  <cp:lastModifiedBy>umer rana</cp:lastModifiedBy>
  <cp:revision>133</cp:revision>
  <dcterms:created xsi:type="dcterms:W3CDTF">2020-04-03T08:52:33Z</dcterms:created>
  <dcterms:modified xsi:type="dcterms:W3CDTF">2025-05-03T19:03:50Z</dcterms:modified>
</cp:coreProperties>
</file>